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56" r:id="rId1"/>
  </p:sldMasterIdLst>
  <p:sldIdLst>
    <p:sldId id="262" r:id="rId2"/>
    <p:sldId id="268" r:id="rId3"/>
    <p:sldId id="273" r:id="rId4"/>
    <p:sldId id="271" r:id="rId5"/>
    <p:sldId id="274" r:id="rId6"/>
    <p:sldId id="275" r:id="rId7"/>
    <p:sldId id="277" r:id="rId8"/>
    <p:sldId id="278" r:id="rId9"/>
    <p:sldId id="272" r:id="rId10"/>
    <p:sldId id="276" r:id="rId11"/>
    <p:sldId id="269" r:id="rId12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Gulim" pitchFamily="34" charset="-127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Gulim" pitchFamily="34" charset="-127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Gulim" pitchFamily="34" charset="-127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Gulim" pitchFamily="34" charset="-127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Gulim" pitchFamily="34" charset="-127"/>
        <a:cs typeface="+mn-cs"/>
      </a:defRPr>
    </a:lvl5pPr>
    <a:lvl6pPr marL="2286000" algn="r" defTabSz="914400" rtl="1" eaLnBrk="1" latinLnBrk="0" hangingPunct="1">
      <a:defRPr sz="1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Gulim" pitchFamily="34" charset="-127"/>
        <a:cs typeface="+mn-cs"/>
      </a:defRPr>
    </a:lvl6pPr>
    <a:lvl7pPr marL="2743200" algn="r" defTabSz="914400" rtl="1" eaLnBrk="1" latinLnBrk="0" hangingPunct="1">
      <a:defRPr sz="1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Gulim" pitchFamily="34" charset="-127"/>
        <a:cs typeface="+mn-cs"/>
      </a:defRPr>
    </a:lvl7pPr>
    <a:lvl8pPr marL="3200400" algn="r" defTabSz="914400" rtl="1" eaLnBrk="1" latinLnBrk="0" hangingPunct="1">
      <a:defRPr sz="1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Gulim" pitchFamily="34" charset="-127"/>
        <a:cs typeface="+mn-cs"/>
      </a:defRPr>
    </a:lvl8pPr>
    <a:lvl9pPr marL="3657600" algn="r" defTabSz="914400" rtl="1" eaLnBrk="1" latinLnBrk="0" hangingPunct="1">
      <a:defRPr sz="1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Gulim" pitchFamily="34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1111"/>
    <a:srgbClr val="D0D505"/>
    <a:srgbClr val="2B7C02"/>
    <a:srgbClr val="328F03"/>
    <a:srgbClr val="213200"/>
    <a:srgbClr val="E8F0E4"/>
    <a:srgbClr val="293E00"/>
    <a:srgbClr val="3D5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360" autoAdjust="0"/>
    <p:restoredTop sz="94533" autoAdjust="0"/>
  </p:normalViewPr>
  <p:slideViewPr>
    <p:cSldViewPr snapToGrid="0">
      <p:cViewPr varScale="1">
        <p:scale>
          <a:sx n="69" d="100"/>
          <a:sy n="69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91CC85-A7C2-435E-B1E7-CAF79FFCB3B6}" type="doc">
      <dgm:prSet loTypeId="urn:microsoft.com/office/officeart/2005/8/layout/orgChart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pPr rtl="1"/>
          <a:endParaRPr lang="ar-EG"/>
        </a:p>
      </dgm:t>
    </dgm:pt>
    <dgm:pt modelId="{B9636EB9-1DBB-4A54-AA66-436E474D8870}">
      <dgm:prSet phldrT="[Text]" custT="1"/>
      <dgm:spPr/>
      <dgm:t>
        <a:bodyPr/>
        <a:lstStyle/>
        <a:p>
          <a:pPr rtl="1"/>
          <a:r>
            <a:rPr lang="en-US" sz="1800" dirty="0" smtClean="0"/>
            <a:t>Data structure operations</a:t>
          </a:r>
          <a:endParaRPr lang="ar-EG" sz="1800" dirty="0"/>
        </a:p>
      </dgm:t>
    </dgm:pt>
    <dgm:pt modelId="{BDE96CF8-68D1-4888-A533-237DEC8E9A78}" type="parTrans" cxnId="{86090AE1-A074-4A28-BEFD-174B17BA7ADE}">
      <dgm:prSet/>
      <dgm:spPr/>
      <dgm:t>
        <a:bodyPr/>
        <a:lstStyle/>
        <a:p>
          <a:pPr rtl="1"/>
          <a:endParaRPr lang="ar-EG" sz="1800"/>
        </a:p>
      </dgm:t>
    </dgm:pt>
    <dgm:pt modelId="{6E32B26C-52A3-462F-81A3-691B441C5522}" type="sibTrans" cxnId="{86090AE1-A074-4A28-BEFD-174B17BA7ADE}">
      <dgm:prSet/>
      <dgm:spPr/>
      <dgm:t>
        <a:bodyPr/>
        <a:lstStyle/>
        <a:p>
          <a:pPr rtl="1"/>
          <a:endParaRPr lang="ar-EG" sz="1800"/>
        </a:p>
      </dgm:t>
    </dgm:pt>
    <dgm:pt modelId="{3A6F5D8C-EADE-4BF5-A9FA-8318E2DFAFDC}">
      <dgm:prSet phldrT="[Text]" custT="1"/>
      <dgm:spPr/>
      <dgm:t>
        <a:bodyPr/>
        <a:lstStyle/>
        <a:p>
          <a:pPr rtl="1"/>
          <a:r>
            <a:rPr lang="en-US" sz="1800" dirty="0" smtClean="0"/>
            <a:t>Insert item function</a:t>
          </a:r>
          <a:endParaRPr lang="ar-EG" sz="1800" dirty="0"/>
        </a:p>
      </dgm:t>
    </dgm:pt>
    <dgm:pt modelId="{2BD3BEA8-F1A0-4A95-92E1-E0AAE2DBCC11}" type="parTrans" cxnId="{287CA6D6-E74B-48D5-AD74-9FCD65BE7117}">
      <dgm:prSet/>
      <dgm:spPr/>
      <dgm:t>
        <a:bodyPr/>
        <a:lstStyle/>
        <a:p>
          <a:pPr rtl="1"/>
          <a:endParaRPr lang="ar-EG" sz="1800"/>
        </a:p>
      </dgm:t>
    </dgm:pt>
    <dgm:pt modelId="{5553B01C-9C0F-4C3F-A135-868A791C9A78}" type="sibTrans" cxnId="{287CA6D6-E74B-48D5-AD74-9FCD65BE7117}">
      <dgm:prSet/>
      <dgm:spPr/>
      <dgm:t>
        <a:bodyPr/>
        <a:lstStyle/>
        <a:p>
          <a:pPr rtl="1"/>
          <a:endParaRPr lang="ar-EG" sz="1800"/>
        </a:p>
      </dgm:t>
    </dgm:pt>
    <dgm:pt modelId="{F6A01F45-B933-4137-B455-77E36A47472A}">
      <dgm:prSet phldrT="[Text]" custT="1"/>
      <dgm:spPr/>
      <dgm:t>
        <a:bodyPr/>
        <a:lstStyle/>
        <a:p>
          <a:pPr rtl="1"/>
          <a:r>
            <a:rPr lang="en-US" sz="1800" dirty="0" smtClean="0"/>
            <a:t>Delete item function</a:t>
          </a:r>
          <a:endParaRPr lang="ar-EG" sz="1800" dirty="0"/>
        </a:p>
      </dgm:t>
    </dgm:pt>
    <dgm:pt modelId="{8FCA391B-8148-4699-AA85-F027939B6F8B}" type="parTrans" cxnId="{0ECD7394-8289-4B15-9D1F-52AE8A3C4186}">
      <dgm:prSet/>
      <dgm:spPr/>
      <dgm:t>
        <a:bodyPr/>
        <a:lstStyle/>
        <a:p>
          <a:pPr rtl="1"/>
          <a:endParaRPr lang="ar-EG" sz="1800"/>
        </a:p>
      </dgm:t>
    </dgm:pt>
    <dgm:pt modelId="{0D95E1CE-7942-43D7-88A1-5EB05F41871E}" type="sibTrans" cxnId="{0ECD7394-8289-4B15-9D1F-52AE8A3C4186}">
      <dgm:prSet/>
      <dgm:spPr/>
      <dgm:t>
        <a:bodyPr/>
        <a:lstStyle/>
        <a:p>
          <a:pPr rtl="1"/>
          <a:endParaRPr lang="ar-EG" sz="1800"/>
        </a:p>
      </dgm:t>
    </dgm:pt>
    <dgm:pt modelId="{2FE3FE03-0730-4DE5-B146-09F5C7916581}">
      <dgm:prSet phldrT="[Text]" custT="1"/>
      <dgm:spPr/>
      <dgm:t>
        <a:bodyPr/>
        <a:lstStyle/>
        <a:p>
          <a:pPr rtl="0"/>
          <a:r>
            <a:rPr lang="en-US" sz="1800" dirty="0" smtClean="0"/>
            <a:t>Search for an </a:t>
          </a:r>
          <a:r>
            <a:rPr lang="en-US" sz="1800" smtClean="0"/>
            <a:t>item function</a:t>
          </a:r>
          <a:endParaRPr lang="ar-EG" sz="1800" dirty="0"/>
        </a:p>
      </dgm:t>
    </dgm:pt>
    <dgm:pt modelId="{D098384F-4158-426D-AD88-D668F95FF65B}" type="parTrans" cxnId="{DF6F6798-1CE0-4DFD-9205-257CC5522020}">
      <dgm:prSet/>
      <dgm:spPr/>
      <dgm:t>
        <a:bodyPr/>
        <a:lstStyle/>
        <a:p>
          <a:pPr rtl="1"/>
          <a:endParaRPr lang="ar-EG" sz="1800"/>
        </a:p>
      </dgm:t>
    </dgm:pt>
    <dgm:pt modelId="{60CA4D41-5961-4EA0-85EB-CA6CC06225C8}" type="sibTrans" cxnId="{DF6F6798-1CE0-4DFD-9205-257CC5522020}">
      <dgm:prSet/>
      <dgm:spPr/>
      <dgm:t>
        <a:bodyPr/>
        <a:lstStyle/>
        <a:p>
          <a:pPr rtl="1"/>
          <a:endParaRPr lang="ar-EG" sz="1800"/>
        </a:p>
      </dgm:t>
    </dgm:pt>
    <dgm:pt modelId="{9B54059A-B718-47CA-811E-84226C860599}" type="pres">
      <dgm:prSet presAssocID="{5691CC85-A7C2-435E-B1E7-CAF79FFCB3B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EG"/>
        </a:p>
      </dgm:t>
    </dgm:pt>
    <dgm:pt modelId="{7FF12B91-1376-4EC5-8725-769AABF4C2D5}" type="pres">
      <dgm:prSet presAssocID="{B9636EB9-1DBB-4A54-AA66-436E474D8870}" presName="hierRoot1" presStyleCnt="0">
        <dgm:presLayoutVars>
          <dgm:hierBranch val="init"/>
        </dgm:presLayoutVars>
      </dgm:prSet>
      <dgm:spPr/>
    </dgm:pt>
    <dgm:pt modelId="{28661E1E-67DE-49E8-A38C-E14573C62F31}" type="pres">
      <dgm:prSet presAssocID="{B9636EB9-1DBB-4A54-AA66-436E474D8870}" presName="rootComposite1" presStyleCnt="0"/>
      <dgm:spPr/>
    </dgm:pt>
    <dgm:pt modelId="{72CFE0E6-FD6E-48CF-8FAF-8509BD6A8BB8}" type="pres">
      <dgm:prSet presAssocID="{B9636EB9-1DBB-4A54-AA66-436E474D8870}" presName="rootText1" presStyleLbl="node0" presStyleIdx="0" presStyleCnt="1" custScaleX="73532" custScaleY="21499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1BB9A482-2CD2-4F98-A501-470CD8F7B73F}" type="pres">
      <dgm:prSet presAssocID="{B9636EB9-1DBB-4A54-AA66-436E474D8870}" presName="rootConnector1" presStyleLbl="node1" presStyleIdx="0" presStyleCnt="0"/>
      <dgm:spPr/>
      <dgm:t>
        <a:bodyPr/>
        <a:lstStyle/>
        <a:p>
          <a:pPr rtl="1"/>
          <a:endParaRPr lang="ar-EG"/>
        </a:p>
      </dgm:t>
    </dgm:pt>
    <dgm:pt modelId="{23DA0BE5-87E2-4B31-B397-ECDCEF02810E}" type="pres">
      <dgm:prSet presAssocID="{B9636EB9-1DBB-4A54-AA66-436E474D8870}" presName="hierChild2" presStyleCnt="0"/>
      <dgm:spPr/>
    </dgm:pt>
    <dgm:pt modelId="{32733158-7406-4104-8989-3A2B8465E005}" type="pres">
      <dgm:prSet presAssocID="{2BD3BEA8-F1A0-4A95-92E1-E0AAE2DBCC11}" presName="Name37" presStyleLbl="parChTrans1D2" presStyleIdx="0" presStyleCnt="3"/>
      <dgm:spPr/>
      <dgm:t>
        <a:bodyPr/>
        <a:lstStyle/>
        <a:p>
          <a:pPr rtl="1"/>
          <a:endParaRPr lang="ar-EG"/>
        </a:p>
      </dgm:t>
    </dgm:pt>
    <dgm:pt modelId="{B88BD6AE-C534-44D1-AF98-D0440B7D378A}" type="pres">
      <dgm:prSet presAssocID="{3A6F5D8C-EADE-4BF5-A9FA-8318E2DFAFDC}" presName="hierRoot2" presStyleCnt="0">
        <dgm:presLayoutVars>
          <dgm:hierBranch val="init"/>
        </dgm:presLayoutVars>
      </dgm:prSet>
      <dgm:spPr/>
    </dgm:pt>
    <dgm:pt modelId="{CF171688-08FA-49DA-B0E0-C588E5FD1FED}" type="pres">
      <dgm:prSet presAssocID="{3A6F5D8C-EADE-4BF5-A9FA-8318E2DFAFDC}" presName="rootComposite" presStyleCnt="0"/>
      <dgm:spPr/>
    </dgm:pt>
    <dgm:pt modelId="{CC12B21A-236B-4C1B-87BB-E977D2F155A6}" type="pres">
      <dgm:prSet presAssocID="{3A6F5D8C-EADE-4BF5-A9FA-8318E2DFAFDC}" presName="rootText" presStyleLbl="node2" presStyleIdx="0" presStyleCnt="3" custScaleX="35529" custScaleY="38326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09CFC3C1-2CD6-42F1-953C-C7D84E475624}" type="pres">
      <dgm:prSet presAssocID="{3A6F5D8C-EADE-4BF5-A9FA-8318E2DFAFDC}" presName="rootConnector" presStyleLbl="node2" presStyleIdx="0" presStyleCnt="3"/>
      <dgm:spPr/>
      <dgm:t>
        <a:bodyPr/>
        <a:lstStyle/>
        <a:p>
          <a:pPr rtl="1"/>
          <a:endParaRPr lang="ar-EG"/>
        </a:p>
      </dgm:t>
    </dgm:pt>
    <dgm:pt modelId="{3AC1D129-666B-4132-8464-83E9927A5A31}" type="pres">
      <dgm:prSet presAssocID="{3A6F5D8C-EADE-4BF5-A9FA-8318E2DFAFDC}" presName="hierChild4" presStyleCnt="0"/>
      <dgm:spPr/>
    </dgm:pt>
    <dgm:pt modelId="{17C49911-2B60-4CC9-B0D7-3583970D4A92}" type="pres">
      <dgm:prSet presAssocID="{3A6F5D8C-EADE-4BF5-A9FA-8318E2DFAFDC}" presName="hierChild5" presStyleCnt="0"/>
      <dgm:spPr/>
    </dgm:pt>
    <dgm:pt modelId="{A57E8C98-4B9E-4FC7-89E7-62146B2086DB}" type="pres">
      <dgm:prSet presAssocID="{8FCA391B-8148-4699-AA85-F027939B6F8B}" presName="Name37" presStyleLbl="parChTrans1D2" presStyleIdx="1" presStyleCnt="3"/>
      <dgm:spPr/>
      <dgm:t>
        <a:bodyPr/>
        <a:lstStyle/>
        <a:p>
          <a:pPr rtl="1"/>
          <a:endParaRPr lang="ar-EG"/>
        </a:p>
      </dgm:t>
    </dgm:pt>
    <dgm:pt modelId="{BF28B3E1-E828-473C-A814-D6681D641B4F}" type="pres">
      <dgm:prSet presAssocID="{F6A01F45-B933-4137-B455-77E36A47472A}" presName="hierRoot2" presStyleCnt="0">
        <dgm:presLayoutVars>
          <dgm:hierBranch val="init"/>
        </dgm:presLayoutVars>
      </dgm:prSet>
      <dgm:spPr/>
    </dgm:pt>
    <dgm:pt modelId="{4618F254-8079-4BDE-9EFD-0F9674E07D9C}" type="pres">
      <dgm:prSet presAssocID="{F6A01F45-B933-4137-B455-77E36A47472A}" presName="rootComposite" presStyleCnt="0"/>
      <dgm:spPr/>
    </dgm:pt>
    <dgm:pt modelId="{0A033133-0C01-4B47-AEF2-0628647082E7}" type="pres">
      <dgm:prSet presAssocID="{F6A01F45-B933-4137-B455-77E36A47472A}" presName="rootText" presStyleLbl="node2" presStyleIdx="1" presStyleCnt="3" custScaleX="35529" custScaleY="38326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5030F2B9-38F7-427A-B34D-B86043430185}" type="pres">
      <dgm:prSet presAssocID="{F6A01F45-B933-4137-B455-77E36A47472A}" presName="rootConnector" presStyleLbl="node2" presStyleIdx="1" presStyleCnt="3"/>
      <dgm:spPr/>
      <dgm:t>
        <a:bodyPr/>
        <a:lstStyle/>
        <a:p>
          <a:pPr rtl="1"/>
          <a:endParaRPr lang="ar-EG"/>
        </a:p>
      </dgm:t>
    </dgm:pt>
    <dgm:pt modelId="{8330A48A-227C-4FC7-B8E0-94E03FBFDB3E}" type="pres">
      <dgm:prSet presAssocID="{F6A01F45-B933-4137-B455-77E36A47472A}" presName="hierChild4" presStyleCnt="0"/>
      <dgm:spPr/>
    </dgm:pt>
    <dgm:pt modelId="{1E669B5A-43C9-4D47-A06C-84844038FF0E}" type="pres">
      <dgm:prSet presAssocID="{F6A01F45-B933-4137-B455-77E36A47472A}" presName="hierChild5" presStyleCnt="0"/>
      <dgm:spPr/>
    </dgm:pt>
    <dgm:pt modelId="{AAFC2FA3-5D5C-4157-B0CF-A8F3BF01148F}" type="pres">
      <dgm:prSet presAssocID="{D098384F-4158-426D-AD88-D668F95FF65B}" presName="Name37" presStyleLbl="parChTrans1D2" presStyleIdx="2" presStyleCnt="3"/>
      <dgm:spPr/>
      <dgm:t>
        <a:bodyPr/>
        <a:lstStyle/>
        <a:p>
          <a:pPr rtl="1"/>
          <a:endParaRPr lang="ar-EG"/>
        </a:p>
      </dgm:t>
    </dgm:pt>
    <dgm:pt modelId="{1CF6431B-5A5B-42A9-B9D9-485164A2AD97}" type="pres">
      <dgm:prSet presAssocID="{2FE3FE03-0730-4DE5-B146-09F5C7916581}" presName="hierRoot2" presStyleCnt="0">
        <dgm:presLayoutVars>
          <dgm:hierBranch val="init"/>
        </dgm:presLayoutVars>
      </dgm:prSet>
      <dgm:spPr/>
    </dgm:pt>
    <dgm:pt modelId="{A888D0CD-D22C-4A92-8537-B9CA3D4EFDCD}" type="pres">
      <dgm:prSet presAssocID="{2FE3FE03-0730-4DE5-B146-09F5C7916581}" presName="rootComposite" presStyleCnt="0"/>
      <dgm:spPr/>
    </dgm:pt>
    <dgm:pt modelId="{220121D0-FDC7-4E0D-8537-DEA1B6269F51}" type="pres">
      <dgm:prSet presAssocID="{2FE3FE03-0730-4DE5-B146-09F5C7916581}" presName="rootText" presStyleLbl="node2" presStyleIdx="2" presStyleCnt="3" custScaleX="35529" custScaleY="38326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FCF06662-4BDC-4821-9E74-E90A6853902C}" type="pres">
      <dgm:prSet presAssocID="{2FE3FE03-0730-4DE5-B146-09F5C7916581}" presName="rootConnector" presStyleLbl="node2" presStyleIdx="2" presStyleCnt="3"/>
      <dgm:spPr/>
      <dgm:t>
        <a:bodyPr/>
        <a:lstStyle/>
        <a:p>
          <a:pPr rtl="1"/>
          <a:endParaRPr lang="ar-EG"/>
        </a:p>
      </dgm:t>
    </dgm:pt>
    <dgm:pt modelId="{A858FFF2-28E6-4031-B394-02633C3AC630}" type="pres">
      <dgm:prSet presAssocID="{2FE3FE03-0730-4DE5-B146-09F5C7916581}" presName="hierChild4" presStyleCnt="0"/>
      <dgm:spPr/>
    </dgm:pt>
    <dgm:pt modelId="{145D929C-4810-4BFE-AE00-0955F212CDFB}" type="pres">
      <dgm:prSet presAssocID="{2FE3FE03-0730-4DE5-B146-09F5C7916581}" presName="hierChild5" presStyleCnt="0"/>
      <dgm:spPr/>
    </dgm:pt>
    <dgm:pt modelId="{1B4DEAB8-4060-45ED-AED9-859EF6A8B344}" type="pres">
      <dgm:prSet presAssocID="{B9636EB9-1DBB-4A54-AA66-436E474D8870}" presName="hierChild3" presStyleCnt="0"/>
      <dgm:spPr/>
    </dgm:pt>
  </dgm:ptLst>
  <dgm:cxnLst>
    <dgm:cxn modelId="{D6541C42-C834-41DD-84AA-87C10811311B}" type="presOf" srcId="{2BD3BEA8-F1A0-4A95-92E1-E0AAE2DBCC11}" destId="{32733158-7406-4104-8989-3A2B8465E005}" srcOrd="0" destOrd="0" presId="urn:microsoft.com/office/officeart/2005/8/layout/orgChart1"/>
    <dgm:cxn modelId="{A500D031-41AF-433D-984C-4DF8E663A49A}" type="presOf" srcId="{2FE3FE03-0730-4DE5-B146-09F5C7916581}" destId="{FCF06662-4BDC-4821-9E74-E90A6853902C}" srcOrd="1" destOrd="0" presId="urn:microsoft.com/office/officeart/2005/8/layout/orgChart1"/>
    <dgm:cxn modelId="{5A27082D-B9BC-4E13-A5FE-979266C25B8D}" type="presOf" srcId="{8FCA391B-8148-4699-AA85-F027939B6F8B}" destId="{A57E8C98-4B9E-4FC7-89E7-62146B2086DB}" srcOrd="0" destOrd="0" presId="urn:microsoft.com/office/officeart/2005/8/layout/orgChart1"/>
    <dgm:cxn modelId="{031B4802-10B4-4010-B29C-4E259F29EF79}" type="presOf" srcId="{3A6F5D8C-EADE-4BF5-A9FA-8318E2DFAFDC}" destId="{CC12B21A-236B-4C1B-87BB-E977D2F155A6}" srcOrd="0" destOrd="0" presId="urn:microsoft.com/office/officeart/2005/8/layout/orgChart1"/>
    <dgm:cxn modelId="{287CA6D6-E74B-48D5-AD74-9FCD65BE7117}" srcId="{B9636EB9-1DBB-4A54-AA66-436E474D8870}" destId="{3A6F5D8C-EADE-4BF5-A9FA-8318E2DFAFDC}" srcOrd="0" destOrd="0" parTransId="{2BD3BEA8-F1A0-4A95-92E1-E0AAE2DBCC11}" sibTransId="{5553B01C-9C0F-4C3F-A135-868A791C9A78}"/>
    <dgm:cxn modelId="{DF6F6798-1CE0-4DFD-9205-257CC5522020}" srcId="{B9636EB9-1DBB-4A54-AA66-436E474D8870}" destId="{2FE3FE03-0730-4DE5-B146-09F5C7916581}" srcOrd="2" destOrd="0" parTransId="{D098384F-4158-426D-AD88-D668F95FF65B}" sibTransId="{60CA4D41-5961-4EA0-85EB-CA6CC06225C8}"/>
    <dgm:cxn modelId="{6C3FF6A2-2494-4828-BA8A-E9A67488D0C3}" type="presOf" srcId="{B9636EB9-1DBB-4A54-AA66-436E474D8870}" destId="{72CFE0E6-FD6E-48CF-8FAF-8509BD6A8BB8}" srcOrd="0" destOrd="0" presId="urn:microsoft.com/office/officeart/2005/8/layout/orgChart1"/>
    <dgm:cxn modelId="{46C4C5FC-2E35-4454-9C3B-BBD3FC5D7172}" type="presOf" srcId="{5691CC85-A7C2-435E-B1E7-CAF79FFCB3B6}" destId="{9B54059A-B718-47CA-811E-84226C860599}" srcOrd="0" destOrd="0" presId="urn:microsoft.com/office/officeart/2005/8/layout/orgChart1"/>
    <dgm:cxn modelId="{BBD54B3C-5BA2-434D-98D6-DEB4AC2F2F8D}" type="presOf" srcId="{F6A01F45-B933-4137-B455-77E36A47472A}" destId="{5030F2B9-38F7-427A-B34D-B86043430185}" srcOrd="1" destOrd="0" presId="urn:microsoft.com/office/officeart/2005/8/layout/orgChart1"/>
    <dgm:cxn modelId="{93DC02EF-1E1C-4433-80C6-0F125C2D2876}" type="presOf" srcId="{3A6F5D8C-EADE-4BF5-A9FA-8318E2DFAFDC}" destId="{09CFC3C1-2CD6-42F1-953C-C7D84E475624}" srcOrd="1" destOrd="0" presId="urn:microsoft.com/office/officeart/2005/8/layout/orgChart1"/>
    <dgm:cxn modelId="{A9C678FC-8F33-4FAF-A2D6-EF94FB9E5005}" type="presOf" srcId="{D098384F-4158-426D-AD88-D668F95FF65B}" destId="{AAFC2FA3-5D5C-4157-B0CF-A8F3BF01148F}" srcOrd="0" destOrd="0" presId="urn:microsoft.com/office/officeart/2005/8/layout/orgChart1"/>
    <dgm:cxn modelId="{D2C5940F-3479-4F9F-968B-3BA275CFCD58}" type="presOf" srcId="{F6A01F45-B933-4137-B455-77E36A47472A}" destId="{0A033133-0C01-4B47-AEF2-0628647082E7}" srcOrd="0" destOrd="0" presId="urn:microsoft.com/office/officeart/2005/8/layout/orgChart1"/>
    <dgm:cxn modelId="{0ECD7394-8289-4B15-9D1F-52AE8A3C4186}" srcId="{B9636EB9-1DBB-4A54-AA66-436E474D8870}" destId="{F6A01F45-B933-4137-B455-77E36A47472A}" srcOrd="1" destOrd="0" parTransId="{8FCA391B-8148-4699-AA85-F027939B6F8B}" sibTransId="{0D95E1CE-7942-43D7-88A1-5EB05F41871E}"/>
    <dgm:cxn modelId="{135F8E45-B110-4C8F-981F-1ACAA11D840D}" type="presOf" srcId="{B9636EB9-1DBB-4A54-AA66-436E474D8870}" destId="{1BB9A482-2CD2-4F98-A501-470CD8F7B73F}" srcOrd="1" destOrd="0" presId="urn:microsoft.com/office/officeart/2005/8/layout/orgChart1"/>
    <dgm:cxn modelId="{86090AE1-A074-4A28-BEFD-174B17BA7ADE}" srcId="{5691CC85-A7C2-435E-B1E7-CAF79FFCB3B6}" destId="{B9636EB9-1DBB-4A54-AA66-436E474D8870}" srcOrd="0" destOrd="0" parTransId="{BDE96CF8-68D1-4888-A533-237DEC8E9A78}" sibTransId="{6E32B26C-52A3-462F-81A3-691B441C5522}"/>
    <dgm:cxn modelId="{FF04E7BC-3F4B-40F8-A0C8-A86238DCC64F}" type="presOf" srcId="{2FE3FE03-0730-4DE5-B146-09F5C7916581}" destId="{220121D0-FDC7-4E0D-8537-DEA1B6269F51}" srcOrd="0" destOrd="0" presId="urn:microsoft.com/office/officeart/2005/8/layout/orgChart1"/>
    <dgm:cxn modelId="{75DA37D3-4C75-40AF-8572-420E65474894}" type="presParOf" srcId="{9B54059A-B718-47CA-811E-84226C860599}" destId="{7FF12B91-1376-4EC5-8725-769AABF4C2D5}" srcOrd="0" destOrd="0" presId="urn:microsoft.com/office/officeart/2005/8/layout/orgChart1"/>
    <dgm:cxn modelId="{BB841357-84EE-45C0-A924-B72D2D63B939}" type="presParOf" srcId="{7FF12B91-1376-4EC5-8725-769AABF4C2D5}" destId="{28661E1E-67DE-49E8-A38C-E14573C62F31}" srcOrd="0" destOrd="0" presId="urn:microsoft.com/office/officeart/2005/8/layout/orgChart1"/>
    <dgm:cxn modelId="{32B7B26D-9514-404B-B165-B75AAD6A678D}" type="presParOf" srcId="{28661E1E-67DE-49E8-A38C-E14573C62F31}" destId="{72CFE0E6-FD6E-48CF-8FAF-8509BD6A8BB8}" srcOrd="0" destOrd="0" presId="urn:microsoft.com/office/officeart/2005/8/layout/orgChart1"/>
    <dgm:cxn modelId="{C888CA06-8AC1-4EEB-8149-A21D5E0CD3D3}" type="presParOf" srcId="{28661E1E-67DE-49E8-A38C-E14573C62F31}" destId="{1BB9A482-2CD2-4F98-A501-470CD8F7B73F}" srcOrd="1" destOrd="0" presId="urn:microsoft.com/office/officeart/2005/8/layout/orgChart1"/>
    <dgm:cxn modelId="{33A5EE57-5470-472E-9AE0-CA7C21CF6F6C}" type="presParOf" srcId="{7FF12B91-1376-4EC5-8725-769AABF4C2D5}" destId="{23DA0BE5-87E2-4B31-B397-ECDCEF02810E}" srcOrd="1" destOrd="0" presId="urn:microsoft.com/office/officeart/2005/8/layout/orgChart1"/>
    <dgm:cxn modelId="{4B1C009D-E5C5-46B3-A183-6FE938865B53}" type="presParOf" srcId="{23DA0BE5-87E2-4B31-B397-ECDCEF02810E}" destId="{32733158-7406-4104-8989-3A2B8465E005}" srcOrd="0" destOrd="0" presId="urn:microsoft.com/office/officeart/2005/8/layout/orgChart1"/>
    <dgm:cxn modelId="{9CCA41E5-B20D-4B69-BFFC-FE9D5DDEFFC2}" type="presParOf" srcId="{23DA0BE5-87E2-4B31-B397-ECDCEF02810E}" destId="{B88BD6AE-C534-44D1-AF98-D0440B7D378A}" srcOrd="1" destOrd="0" presId="urn:microsoft.com/office/officeart/2005/8/layout/orgChart1"/>
    <dgm:cxn modelId="{3864502A-C15A-49B7-91EB-1ECF36948264}" type="presParOf" srcId="{B88BD6AE-C534-44D1-AF98-D0440B7D378A}" destId="{CF171688-08FA-49DA-B0E0-C588E5FD1FED}" srcOrd="0" destOrd="0" presId="urn:microsoft.com/office/officeart/2005/8/layout/orgChart1"/>
    <dgm:cxn modelId="{0BF106C9-4DA6-4E00-9B28-A55B1370AE33}" type="presParOf" srcId="{CF171688-08FA-49DA-B0E0-C588E5FD1FED}" destId="{CC12B21A-236B-4C1B-87BB-E977D2F155A6}" srcOrd="0" destOrd="0" presId="urn:microsoft.com/office/officeart/2005/8/layout/orgChart1"/>
    <dgm:cxn modelId="{1D4D4C50-8EF2-4034-9D2F-AB24BDDB5F3D}" type="presParOf" srcId="{CF171688-08FA-49DA-B0E0-C588E5FD1FED}" destId="{09CFC3C1-2CD6-42F1-953C-C7D84E475624}" srcOrd="1" destOrd="0" presId="urn:microsoft.com/office/officeart/2005/8/layout/orgChart1"/>
    <dgm:cxn modelId="{50E3C1A2-70B3-408C-B863-2C7399025B6C}" type="presParOf" srcId="{B88BD6AE-C534-44D1-AF98-D0440B7D378A}" destId="{3AC1D129-666B-4132-8464-83E9927A5A31}" srcOrd="1" destOrd="0" presId="urn:microsoft.com/office/officeart/2005/8/layout/orgChart1"/>
    <dgm:cxn modelId="{F820E54D-823E-4D57-A5E4-76BB814F0ED1}" type="presParOf" srcId="{B88BD6AE-C534-44D1-AF98-D0440B7D378A}" destId="{17C49911-2B60-4CC9-B0D7-3583970D4A92}" srcOrd="2" destOrd="0" presId="urn:microsoft.com/office/officeart/2005/8/layout/orgChart1"/>
    <dgm:cxn modelId="{B23F4BCF-C70C-4B78-A26C-A37F1985B723}" type="presParOf" srcId="{23DA0BE5-87E2-4B31-B397-ECDCEF02810E}" destId="{A57E8C98-4B9E-4FC7-89E7-62146B2086DB}" srcOrd="2" destOrd="0" presId="urn:microsoft.com/office/officeart/2005/8/layout/orgChart1"/>
    <dgm:cxn modelId="{45E0E186-4B99-404D-9C5A-613A9D59D008}" type="presParOf" srcId="{23DA0BE5-87E2-4B31-B397-ECDCEF02810E}" destId="{BF28B3E1-E828-473C-A814-D6681D641B4F}" srcOrd="3" destOrd="0" presId="urn:microsoft.com/office/officeart/2005/8/layout/orgChart1"/>
    <dgm:cxn modelId="{E3FCA4E3-F551-4FC5-B5E6-11A2DD3EEA75}" type="presParOf" srcId="{BF28B3E1-E828-473C-A814-D6681D641B4F}" destId="{4618F254-8079-4BDE-9EFD-0F9674E07D9C}" srcOrd="0" destOrd="0" presId="urn:microsoft.com/office/officeart/2005/8/layout/orgChart1"/>
    <dgm:cxn modelId="{B5A0929D-5D93-4172-ACA9-DC937A67D5E0}" type="presParOf" srcId="{4618F254-8079-4BDE-9EFD-0F9674E07D9C}" destId="{0A033133-0C01-4B47-AEF2-0628647082E7}" srcOrd="0" destOrd="0" presId="urn:microsoft.com/office/officeart/2005/8/layout/orgChart1"/>
    <dgm:cxn modelId="{5F8DF96A-6644-4927-A39C-A6CA459E445A}" type="presParOf" srcId="{4618F254-8079-4BDE-9EFD-0F9674E07D9C}" destId="{5030F2B9-38F7-427A-B34D-B86043430185}" srcOrd="1" destOrd="0" presId="urn:microsoft.com/office/officeart/2005/8/layout/orgChart1"/>
    <dgm:cxn modelId="{C37062D3-7C64-4550-A3FC-48C69E07A744}" type="presParOf" srcId="{BF28B3E1-E828-473C-A814-D6681D641B4F}" destId="{8330A48A-227C-4FC7-B8E0-94E03FBFDB3E}" srcOrd="1" destOrd="0" presId="urn:microsoft.com/office/officeart/2005/8/layout/orgChart1"/>
    <dgm:cxn modelId="{61446743-DB13-4C25-AE7B-C42406E2B40E}" type="presParOf" srcId="{BF28B3E1-E828-473C-A814-D6681D641B4F}" destId="{1E669B5A-43C9-4D47-A06C-84844038FF0E}" srcOrd="2" destOrd="0" presId="urn:microsoft.com/office/officeart/2005/8/layout/orgChart1"/>
    <dgm:cxn modelId="{43C3A3DA-E61B-4956-A732-C60078F5C928}" type="presParOf" srcId="{23DA0BE5-87E2-4B31-B397-ECDCEF02810E}" destId="{AAFC2FA3-5D5C-4157-B0CF-A8F3BF01148F}" srcOrd="4" destOrd="0" presId="urn:microsoft.com/office/officeart/2005/8/layout/orgChart1"/>
    <dgm:cxn modelId="{B413D3AD-9028-4AF3-B574-6E8C0181F78F}" type="presParOf" srcId="{23DA0BE5-87E2-4B31-B397-ECDCEF02810E}" destId="{1CF6431B-5A5B-42A9-B9D9-485164A2AD97}" srcOrd="5" destOrd="0" presId="urn:microsoft.com/office/officeart/2005/8/layout/orgChart1"/>
    <dgm:cxn modelId="{8F94F0DD-3A70-4716-A75D-EF998146481C}" type="presParOf" srcId="{1CF6431B-5A5B-42A9-B9D9-485164A2AD97}" destId="{A888D0CD-D22C-4A92-8537-B9CA3D4EFDCD}" srcOrd="0" destOrd="0" presId="urn:microsoft.com/office/officeart/2005/8/layout/orgChart1"/>
    <dgm:cxn modelId="{E70C86D5-2E16-49B5-A4A5-26DA134E36B5}" type="presParOf" srcId="{A888D0CD-D22C-4A92-8537-B9CA3D4EFDCD}" destId="{220121D0-FDC7-4E0D-8537-DEA1B6269F51}" srcOrd="0" destOrd="0" presId="urn:microsoft.com/office/officeart/2005/8/layout/orgChart1"/>
    <dgm:cxn modelId="{A72CA6B4-47D1-4A40-9189-EC61AB0947C7}" type="presParOf" srcId="{A888D0CD-D22C-4A92-8537-B9CA3D4EFDCD}" destId="{FCF06662-4BDC-4821-9E74-E90A6853902C}" srcOrd="1" destOrd="0" presId="urn:microsoft.com/office/officeart/2005/8/layout/orgChart1"/>
    <dgm:cxn modelId="{1FED6614-A66B-422C-AD45-EAC1E8001953}" type="presParOf" srcId="{1CF6431B-5A5B-42A9-B9D9-485164A2AD97}" destId="{A858FFF2-28E6-4031-B394-02633C3AC630}" srcOrd="1" destOrd="0" presId="urn:microsoft.com/office/officeart/2005/8/layout/orgChart1"/>
    <dgm:cxn modelId="{E6EEE713-0C45-4FEE-B40E-FDD2DC6AECC5}" type="presParOf" srcId="{1CF6431B-5A5B-42A9-B9D9-485164A2AD97}" destId="{145D929C-4810-4BFE-AE00-0955F212CDFB}" srcOrd="2" destOrd="0" presId="urn:microsoft.com/office/officeart/2005/8/layout/orgChart1"/>
    <dgm:cxn modelId="{D0675064-DF96-4868-8126-20906630AF03}" type="presParOf" srcId="{7FF12B91-1376-4EC5-8725-769AABF4C2D5}" destId="{1B4DEAB8-4060-45ED-AED9-859EF6A8B344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89" name="Rectangle 177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293813" y="1663700"/>
            <a:ext cx="6821487" cy="1470025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rgbClr val="293E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01725" y="169863"/>
            <a:ext cx="7848600" cy="609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0263" y="1209675"/>
            <a:ext cx="7843837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</p:txBody>
      </p:sp>
      <p:sp>
        <p:nvSpPr>
          <p:cNvPr id="5" name="矩形 4"/>
          <p:cNvSpPr/>
          <p:nvPr/>
        </p:nvSpPr>
        <p:spPr>
          <a:xfrm>
            <a:off x="6372225" y="6481763"/>
            <a:ext cx="2771775" cy="307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6F6F6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Copyright © Wondershare Software</a:t>
            </a:r>
            <a:endParaRPr lang="zh-CN" altLang="en-US">
              <a:solidFill>
                <a:srgbClr val="6F6F6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28" name="Title Placeholder 5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1" r:id="rId2"/>
    <p:sldLayoutId id="2147483682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1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1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Verdana" pitchFamily="34" charset="0"/>
        </a:defRPr>
      </a:lvl2pPr>
      <a:lvl3pPr algn="l" rtl="1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Verdana" pitchFamily="34" charset="0"/>
        </a:defRPr>
      </a:lvl3pPr>
      <a:lvl4pPr algn="l" rtl="1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Verdana" pitchFamily="34" charset="0"/>
        </a:defRPr>
      </a:lvl4pPr>
      <a:lvl5pPr algn="l" rtl="1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Verdana" pitchFamily="34" charset="0"/>
        </a:defRPr>
      </a:lvl5pPr>
      <a:lvl6pPr marL="457200" algn="l" rtl="1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Verdana" pitchFamily="34" charset="0"/>
        </a:defRPr>
      </a:lvl6pPr>
      <a:lvl7pPr marL="914400" algn="l" rtl="1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Verdana" pitchFamily="34" charset="0"/>
        </a:defRPr>
      </a:lvl7pPr>
      <a:lvl8pPr marL="1371600" algn="l" rtl="1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Verdana" pitchFamily="34" charset="0"/>
        </a:defRPr>
      </a:lvl8pPr>
      <a:lvl9pPr marL="1828800" algn="l" rtl="1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Verdana" pitchFamily="34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u"/>
        <a:defRPr sz="2000" b="1">
          <a:solidFill>
            <a:schemeClr val="folHlink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82"/>
          <p:cNvSpPr>
            <a:spLocks noGrp="1" noChangeArrowheads="1"/>
          </p:cNvSpPr>
          <p:nvPr>
            <p:ph type="ctrTitle" sz="quarter"/>
          </p:nvPr>
        </p:nvSpPr>
        <p:spPr bwMode="black">
          <a:xfrm>
            <a:off x="2272145" y="2884938"/>
            <a:ext cx="3893128" cy="880241"/>
          </a:xfrm>
          <a:noFill/>
        </p:spPr>
        <p:txBody>
          <a:bodyPr wrap="square">
            <a:spAutoFit/>
          </a:bodyPr>
          <a:lstStyle/>
          <a:p>
            <a:pPr algn="l" rtl="0" eaLnBrk="1" hangingPunct="1">
              <a:lnSpc>
                <a:spcPct val="80000"/>
              </a:lnSpc>
            </a:pPr>
            <a:r>
              <a:rPr lang="en-US" altLang="zh-CN" sz="3200" dirty="0" smtClean="0">
                <a:solidFill>
                  <a:srgbClr val="0D291B"/>
                </a:solidFill>
                <a:ea typeface="Gulim" pitchFamily="34" charset="-127"/>
              </a:rPr>
              <a:t>Introduction to Data Structures</a:t>
            </a:r>
            <a:endParaRPr lang="en-US" altLang="ko-KR" dirty="0" smtClean="0">
              <a:ea typeface="Gulim" pitchFamily="34" charset="-127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28316" y="4771408"/>
            <a:ext cx="17475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3D5C00"/>
                </a:solidFill>
                <a:ea typeface="宋体" pitchFamily="2" charset="-122"/>
              </a:rPr>
              <a:t>Prepared by:</a:t>
            </a:r>
            <a:endParaRPr lang="ar-EG" sz="2400" dirty="0"/>
          </a:p>
        </p:txBody>
      </p:sp>
      <p:sp>
        <p:nvSpPr>
          <p:cNvPr id="5" name="Rectangle 4"/>
          <p:cNvSpPr/>
          <p:nvPr/>
        </p:nvSpPr>
        <p:spPr>
          <a:xfrm>
            <a:off x="4190336" y="5367168"/>
            <a:ext cx="40262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3D5C00"/>
                </a:solidFill>
                <a:ea typeface="宋体" pitchFamily="2" charset="-122"/>
              </a:rPr>
              <a:t>Eng. Ahmed &amp; Mohamed </a:t>
            </a:r>
            <a:r>
              <a:rPr lang="en-US" sz="2400" dirty="0" err="1" smtClean="0">
                <a:solidFill>
                  <a:srgbClr val="3D5C00"/>
                </a:solidFill>
                <a:ea typeface="宋体" pitchFamily="2" charset="-122"/>
              </a:rPr>
              <a:t>Taha</a:t>
            </a:r>
            <a:endParaRPr lang="ar-EG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4294967295"/>
          </p:nvPr>
        </p:nvSpPr>
        <p:spPr>
          <a:xfrm>
            <a:off x="177800" y="6340475"/>
            <a:ext cx="2541588" cy="330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Company Logo</a:t>
            </a:r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title"/>
          </p:nvPr>
        </p:nvSpPr>
        <p:spPr>
          <a:xfrm>
            <a:off x="1252538" y="214313"/>
            <a:ext cx="7051675" cy="490537"/>
          </a:xfrm>
        </p:spPr>
        <p:txBody>
          <a:bodyPr>
            <a:normAutofit/>
          </a:bodyPr>
          <a:lstStyle/>
          <a:p>
            <a:pPr rtl="0"/>
            <a:r>
              <a:rPr lang="en-US" altLang="zh-CN" sz="2600" dirty="0" smtClean="0">
                <a:ea typeface="宋体" pitchFamily="2" charset="-122"/>
              </a:rPr>
              <a:t>General form of any Data structure</a:t>
            </a:r>
            <a:endParaRPr lang="zh-CN" altLang="en-US" sz="2600" dirty="0" smtClean="0">
              <a:ea typeface="宋体" pitchFamily="2" charset="-122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830263" y="1209675"/>
          <a:ext cx="7843837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693988" y="2862263"/>
            <a:ext cx="4119562" cy="1250950"/>
          </a:xfrm>
        </p:spPr>
        <p:txBody>
          <a:bodyPr/>
          <a:lstStyle/>
          <a:p>
            <a:pPr eaLnBrk="1" hangingPunct="1"/>
            <a:r>
              <a:rPr lang="en-US" altLang="zh-CN" sz="4000" dirty="0" smtClean="0">
                <a:solidFill>
                  <a:srgbClr val="293E00"/>
                </a:solidFill>
                <a:ea typeface="宋体" pitchFamily="2" charset="-122"/>
              </a:rPr>
              <a:t>Thank you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4294967295"/>
          </p:nvPr>
        </p:nvSpPr>
        <p:spPr>
          <a:xfrm>
            <a:off x="177800" y="6340475"/>
            <a:ext cx="2541588" cy="330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Company Logo</a:t>
            </a:r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title"/>
          </p:nvPr>
        </p:nvSpPr>
        <p:spPr>
          <a:xfrm>
            <a:off x="1252538" y="214313"/>
            <a:ext cx="7051675" cy="490537"/>
          </a:xfrm>
        </p:spPr>
        <p:txBody>
          <a:bodyPr>
            <a:normAutofit fontScale="90000"/>
          </a:bodyPr>
          <a:lstStyle/>
          <a:p>
            <a:pPr rtl="0" eaLnBrk="1" hangingPunct="1"/>
            <a:r>
              <a:rPr lang="en-US" altLang="zh-CN" sz="2900" dirty="0" smtClean="0">
                <a:ea typeface="宋体" pitchFamily="2" charset="-122"/>
              </a:rPr>
              <a:t>Agenda</a:t>
            </a:r>
            <a:endParaRPr lang="zh-CN" altLang="en-US" sz="2900" dirty="0" smtClean="0">
              <a:ea typeface="宋体" pitchFamily="2" charset="-122"/>
            </a:endParaRPr>
          </a:p>
        </p:txBody>
      </p:sp>
      <p:sp>
        <p:nvSpPr>
          <p:cNvPr id="410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28675" y="1530350"/>
            <a:ext cx="7467600" cy="3597275"/>
          </a:xfrm>
          <a:noFill/>
        </p:spPr>
        <p:txBody>
          <a:bodyPr/>
          <a:lstStyle/>
          <a:p>
            <a:pPr algn="l" rtl="0">
              <a:lnSpc>
                <a:spcPct val="80000"/>
              </a:lnSpc>
            </a:pPr>
            <a:r>
              <a:rPr lang="en-US" altLang="zh-CN" sz="1800" dirty="0" smtClean="0">
                <a:solidFill>
                  <a:srgbClr val="3D5C00"/>
                </a:solidFill>
                <a:ea typeface="宋体" pitchFamily="2" charset="-122"/>
              </a:rPr>
              <a:t>Data Structures and Algorithms.</a:t>
            </a:r>
          </a:p>
          <a:p>
            <a:pPr algn="l" rtl="0">
              <a:lnSpc>
                <a:spcPct val="80000"/>
              </a:lnSpc>
              <a:buNone/>
            </a:pPr>
            <a:endParaRPr lang="en-US" altLang="zh-CN" sz="1800" dirty="0" smtClean="0">
              <a:solidFill>
                <a:srgbClr val="3D5C00"/>
              </a:solidFill>
              <a:ea typeface="宋体" pitchFamily="2" charset="-122"/>
            </a:endParaRPr>
          </a:p>
          <a:p>
            <a:pPr algn="l" rtl="0">
              <a:lnSpc>
                <a:spcPct val="80000"/>
              </a:lnSpc>
            </a:pPr>
            <a:r>
              <a:rPr lang="en-US" altLang="zh-CN" sz="1800" dirty="0" smtClean="0">
                <a:solidFill>
                  <a:srgbClr val="3D5C00"/>
                </a:solidFill>
                <a:ea typeface="宋体" pitchFamily="2" charset="-122"/>
              </a:rPr>
              <a:t>Characteristics of Data Structures</a:t>
            </a:r>
            <a:r>
              <a:rPr lang="en-US" altLang="ko-KR" sz="1800" dirty="0" smtClean="0">
                <a:solidFill>
                  <a:srgbClr val="3D5C00"/>
                </a:solidFill>
                <a:ea typeface="Gulim" pitchFamily="34" charset="-127"/>
              </a:rPr>
              <a:t>.</a:t>
            </a:r>
            <a:endParaRPr lang="en-US" altLang="zh-CN" sz="1800" dirty="0" smtClean="0">
              <a:solidFill>
                <a:srgbClr val="3D5C00"/>
              </a:solidFill>
              <a:ea typeface="Gulim" pitchFamily="34" charset="-127"/>
            </a:endParaRPr>
          </a:p>
          <a:p>
            <a:pPr algn="l" rtl="0" eaLnBrk="1" hangingPunct="1">
              <a:lnSpc>
                <a:spcPct val="80000"/>
              </a:lnSpc>
            </a:pPr>
            <a:endParaRPr lang="en-US" altLang="zh-CN" sz="1800" dirty="0" smtClean="0">
              <a:solidFill>
                <a:srgbClr val="3D5C00"/>
              </a:solidFill>
              <a:ea typeface="宋体" pitchFamily="2" charset="-122"/>
            </a:endParaRPr>
          </a:p>
          <a:p>
            <a:pPr algn="l" rtl="0">
              <a:lnSpc>
                <a:spcPct val="80000"/>
              </a:lnSpc>
            </a:pPr>
            <a:r>
              <a:rPr lang="en-US" altLang="zh-CN" sz="1800" dirty="0" smtClean="0">
                <a:solidFill>
                  <a:srgbClr val="3D5C00"/>
                </a:solidFill>
                <a:ea typeface="宋体" pitchFamily="2" charset="-122"/>
              </a:rPr>
              <a:t>Abstract Data Types.</a:t>
            </a:r>
          </a:p>
          <a:p>
            <a:pPr algn="l" rtl="0">
              <a:lnSpc>
                <a:spcPct val="80000"/>
              </a:lnSpc>
              <a:buNone/>
            </a:pPr>
            <a:endParaRPr lang="en-US" altLang="zh-CN" sz="1800" dirty="0" smtClean="0">
              <a:solidFill>
                <a:srgbClr val="3D5C00"/>
              </a:solidFill>
              <a:ea typeface="宋体" pitchFamily="2" charset="-122"/>
            </a:endParaRPr>
          </a:p>
          <a:p>
            <a:pPr algn="l" rtl="0" eaLnBrk="1" hangingPunct="1">
              <a:lnSpc>
                <a:spcPct val="80000"/>
              </a:lnSpc>
            </a:pPr>
            <a:r>
              <a:rPr lang="en-US" altLang="zh-CN" sz="1800" dirty="0" smtClean="0">
                <a:solidFill>
                  <a:srgbClr val="3D5C00"/>
                </a:solidFill>
                <a:ea typeface="宋体" pitchFamily="2" charset="-122"/>
              </a:rPr>
              <a:t>General form of any Data structure</a:t>
            </a:r>
          </a:p>
          <a:p>
            <a:pPr algn="l" rtl="0" eaLnBrk="1" hangingPunct="1">
              <a:lnSpc>
                <a:spcPct val="80000"/>
              </a:lnSpc>
            </a:pPr>
            <a:endParaRPr lang="en-US" altLang="zh-CN" sz="1800" dirty="0" smtClean="0">
              <a:solidFill>
                <a:srgbClr val="3D5C00"/>
              </a:solidFill>
              <a:ea typeface="宋体" pitchFamily="2" charset="-122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zh-CN" altLang="en-US" sz="1600" dirty="0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4294967295"/>
          </p:nvPr>
        </p:nvSpPr>
        <p:spPr>
          <a:xfrm>
            <a:off x="177800" y="6340475"/>
            <a:ext cx="2541588" cy="330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Company Logo</a:t>
            </a:r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title"/>
          </p:nvPr>
        </p:nvSpPr>
        <p:spPr>
          <a:xfrm>
            <a:off x="1252538" y="214313"/>
            <a:ext cx="7051675" cy="490537"/>
          </a:xfrm>
        </p:spPr>
        <p:txBody>
          <a:bodyPr>
            <a:normAutofit/>
          </a:bodyPr>
          <a:lstStyle/>
          <a:p>
            <a:pPr rtl="0"/>
            <a:r>
              <a:rPr lang="en-US" altLang="zh-CN" sz="2600" dirty="0" smtClean="0">
                <a:ea typeface="宋体" pitchFamily="2" charset="-122"/>
              </a:rPr>
              <a:t>Data Structures</a:t>
            </a:r>
            <a:endParaRPr lang="zh-CN" altLang="en-US" sz="2600" dirty="0" smtClean="0">
              <a:ea typeface="宋体" pitchFamily="2" charset="-122"/>
            </a:endParaRPr>
          </a:p>
        </p:txBody>
      </p:sp>
      <p:sp>
        <p:nvSpPr>
          <p:cNvPr id="410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28675" y="1530350"/>
            <a:ext cx="7467600" cy="4011468"/>
          </a:xfrm>
          <a:noFill/>
        </p:spPr>
        <p:txBody>
          <a:bodyPr/>
          <a:lstStyle/>
          <a:p>
            <a:pPr algn="just" rtl="0">
              <a:lnSpc>
                <a:spcPct val="80000"/>
              </a:lnSpc>
            </a:pPr>
            <a:r>
              <a:rPr lang="en-US" altLang="zh-CN" sz="1800" b="0" dirty="0" smtClean="0">
                <a:solidFill>
                  <a:srgbClr val="FF0000"/>
                </a:solidFill>
                <a:ea typeface="宋体" pitchFamily="2" charset="-122"/>
              </a:rPr>
              <a:t>A data structure </a:t>
            </a:r>
            <a:r>
              <a:rPr lang="en-US" altLang="zh-CN" sz="1800" b="0" dirty="0" smtClean="0">
                <a:solidFill>
                  <a:schemeClr val="tx1"/>
                </a:solidFill>
                <a:ea typeface="宋体" pitchFamily="2" charset="-122"/>
              </a:rPr>
              <a:t>is an arrangement of data in a computer's memory or even disk storage. </a:t>
            </a:r>
          </a:p>
          <a:p>
            <a:pPr algn="just" rtl="0">
              <a:lnSpc>
                <a:spcPct val="80000"/>
              </a:lnSpc>
            </a:pPr>
            <a:endParaRPr lang="en-US" altLang="zh-CN" sz="1800" b="0" dirty="0" smtClean="0">
              <a:ea typeface="宋体" pitchFamily="2" charset="-122"/>
            </a:endParaRPr>
          </a:p>
          <a:p>
            <a:pPr algn="just" rtl="0">
              <a:lnSpc>
                <a:spcPct val="80000"/>
              </a:lnSpc>
            </a:pPr>
            <a:r>
              <a:rPr lang="en-US" altLang="zh-CN" sz="1800" b="0" dirty="0" smtClean="0">
                <a:solidFill>
                  <a:schemeClr val="tx1"/>
                </a:solidFill>
                <a:ea typeface="宋体" pitchFamily="2" charset="-122"/>
              </a:rPr>
              <a:t>An example of several common data structures are:</a:t>
            </a:r>
          </a:p>
          <a:p>
            <a:pPr lvl="1" algn="just" rtl="0">
              <a:lnSpc>
                <a:spcPct val="80000"/>
              </a:lnSpc>
            </a:pPr>
            <a:r>
              <a:rPr lang="en-US" altLang="zh-CN" sz="1800" b="0" dirty="0" smtClean="0">
                <a:ea typeface="宋体" pitchFamily="2" charset="-122"/>
              </a:rPr>
              <a:t>arrays</a:t>
            </a:r>
          </a:p>
          <a:p>
            <a:pPr lvl="1" algn="just" rtl="0">
              <a:lnSpc>
                <a:spcPct val="80000"/>
              </a:lnSpc>
            </a:pPr>
            <a:r>
              <a:rPr lang="en-US" altLang="zh-CN" sz="1800" b="0" dirty="0" smtClean="0">
                <a:ea typeface="宋体" pitchFamily="2" charset="-122"/>
              </a:rPr>
              <a:t>linked lists</a:t>
            </a:r>
          </a:p>
          <a:p>
            <a:pPr lvl="1" algn="just" rtl="0">
              <a:lnSpc>
                <a:spcPct val="80000"/>
              </a:lnSpc>
            </a:pPr>
            <a:r>
              <a:rPr lang="en-US" altLang="zh-CN" sz="1800" b="0" dirty="0" smtClean="0">
                <a:ea typeface="宋体" pitchFamily="2" charset="-122"/>
              </a:rPr>
              <a:t>Queues</a:t>
            </a:r>
          </a:p>
          <a:p>
            <a:pPr lvl="1" algn="just" rtl="0">
              <a:lnSpc>
                <a:spcPct val="80000"/>
              </a:lnSpc>
            </a:pPr>
            <a:r>
              <a:rPr lang="en-US" altLang="zh-CN" sz="1800" b="0" dirty="0" smtClean="0">
                <a:ea typeface="宋体" pitchFamily="2" charset="-122"/>
              </a:rPr>
              <a:t>Stacks</a:t>
            </a:r>
          </a:p>
          <a:p>
            <a:pPr lvl="1" algn="just" rtl="0">
              <a:lnSpc>
                <a:spcPct val="80000"/>
              </a:lnSpc>
            </a:pPr>
            <a:r>
              <a:rPr lang="en-US" altLang="zh-CN" sz="1800" b="0" dirty="0" smtClean="0">
                <a:ea typeface="宋体" pitchFamily="2" charset="-122"/>
              </a:rPr>
              <a:t>binary trees</a:t>
            </a:r>
          </a:p>
          <a:p>
            <a:pPr lvl="1" algn="just" rtl="0">
              <a:lnSpc>
                <a:spcPct val="80000"/>
              </a:lnSpc>
            </a:pPr>
            <a:r>
              <a:rPr lang="en-US" altLang="zh-CN" sz="1800" dirty="0" smtClean="0">
                <a:ea typeface="宋体" pitchFamily="2" charset="-122"/>
              </a:rPr>
              <a:t>hash tables. </a:t>
            </a:r>
          </a:p>
          <a:p>
            <a:pPr algn="just" rtl="0">
              <a:lnSpc>
                <a:spcPct val="80000"/>
              </a:lnSpc>
            </a:pPr>
            <a:endParaRPr lang="en-US" altLang="zh-CN" sz="1800" b="0" dirty="0" smtClean="0">
              <a:ea typeface="宋体" pitchFamily="2" charset="-122"/>
            </a:endParaRPr>
          </a:p>
          <a:p>
            <a:pPr algn="just" rtl="0">
              <a:lnSpc>
                <a:spcPct val="80000"/>
              </a:lnSpc>
            </a:pPr>
            <a:r>
              <a:rPr lang="en-US" altLang="zh-CN" sz="1800" b="0" dirty="0" smtClean="0">
                <a:solidFill>
                  <a:srgbClr val="FF0000"/>
                </a:solidFill>
                <a:ea typeface="宋体" pitchFamily="2" charset="-122"/>
              </a:rPr>
              <a:t>Algorithms</a:t>
            </a:r>
            <a:r>
              <a:rPr lang="en-US" altLang="zh-CN" sz="1800" b="0" dirty="0" smtClean="0">
                <a:solidFill>
                  <a:schemeClr val="tx1"/>
                </a:solidFill>
                <a:ea typeface="宋体" pitchFamily="2" charset="-122"/>
              </a:rPr>
              <a:t>, on the other hand, are used to manipulate the data contained in these data structures such as searching and sorting algorithms. </a:t>
            </a:r>
            <a:endParaRPr lang="en-US" altLang="zh-CN" sz="1600" b="0" dirty="0" smtClean="0">
              <a:solidFill>
                <a:schemeClr val="tx1"/>
              </a:solidFill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4294967295"/>
          </p:nvPr>
        </p:nvSpPr>
        <p:spPr>
          <a:xfrm>
            <a:off x="177800" y="6340475"/>
            <a:ext cx="2541588" cy="330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Company Logo</a:t>
            </a:r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title"/>
          </p:nvPr>
        </p:nvSpPr>
        <p:spPr>
          <a:xfrm>
            <a:off x="1252538" y="214313"/>
            <a:ext cx="7051675" cy="490537"/>
          </a:xfrm>
        </p:spPr>
        <p:txBody>
          <a:bodyPr>
            <a:normAutofit/>
          </a:bodyPr>
          <a:lstStyle/>
          <a:p>
            <a:pPr rtl="0"/>
            <a:r>
              <a:rPr lang="en-US" altLang="zh-CN" sz="2600" dirty="0" smtClean="0">
                <a:ea typeface="宋体" pitchFamily="2" charset="-122"/>
              </a:rPr>
              <a:t>Algorithms</a:t>
            </a:r>
            <a:endParaRPr lang="zh-CN" altLang="en-US" sz="2600" dirty="0" smtClean="0">
              <a:ea typeface="宋体" pitchFamily="2" charset="-122"/>
            </a:endParaRPr>
          </a:p>
        </p:txBody>
      </p:sp>
      <p:sp>
        <p:nvSpPr>
          <p:cNvPr id="410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28675" y="1530350"/>
            <a:ext cx="7467600" cy="4011468"/>
          </a:xfrm>
          <a:noFill/>
        </p:spPr>
        <p:txBody>
          <a:bodyPr/>
          <a:lstStyle/>
          <a:p>
            <a:pPr algn="just" rtl="0">
              <a:lnSpc>
                <a:spcPct val="80000"/>
              </a:lnSpc>
            </a:pPr>
            <a:r>
              <a:rPr lang="en-US" altLang="zh-CN" sz="1600" b="0" dirty="0" smtClean="0">
                <a:solidFill>
                  <a:schemeClr val="tx1"/>
                </a:solidFill>
                <a:ea typeface="宋体" pitchFamily="2" charset="-122"/>
              </a:rPr>
              <a:t>Many </a:t>
            </a:r>
            <a:r>
              <a:rPr lang="en-US" altLang="zh-CN" sz="1600" b="0" dirty="0" smtClean="0">
                <a:solidFill>
                  <a:schemeClr val="tx1"/>
                </a:solidFill>
                <a:ea typeface="宋体" pitchFamily="2" charset="-122"/>
              </a:rPr>
              <a:t>algorithms apply directly to a specific data structures. When working with certain data structures you need to know how to insert new data, search for a specified item, and deleting a specific item. </a:t>
            </a:r>
          </a:p>
          <a:p>
            <a:pPr algn="just" rtl="0">
              <a:lnSpc>
                <a:spcPct val="80000"/>
              </a:lnSpc>
            </a:pPr>
            <a:endParaRPr lang="en-US" altLang="zh-CN" sz="1600" b="0" dirty="0" smtClean="0">
              <a:solidFill>
                <a:schemeClr val="tx1"/>
              </a:solidFill>
              <a:ea typeface="宋体" pitchFamily="2" charset="-122"/>
            </a:endParaRPr>
          </a:p>
          <a:p>
            <a:pPr algn="just" rtl="0">
              <a:lnSpc>
                <a:spcPct val="80000"/>
              </a:lnSpc>
            </a:pPr>
            <a:r>
              <a:rPr lang="en-US" altLang="zh-CN" sz="1600" b="0" dirty="0" smtClean="0">
                <a:solidFill>
                  <a:schemeClr val="tx1"/>
                </a:solidFill>
                <a:ea typeface="宋体" pitchFamily="2" charset="-122"/>
              </a:rPr>
              <a:t>Commonly used algorithms are useful for: </a:t>
            </a:r>
            <a:endParaRPr lang="en-US" altLang="zh-CN" sz="1600" b="0" dirty="0" smtClean="0">
              <a:solidFill>
                <a:schemeClr val="tx1"/>
              </a:solidFill>
              <a:ea typeface="宋体" pitchFamily="2" charset="-122"/>
            </a:endParaRPr>
          </a:p>
          <a:p>
            <a:pPr algn="just" rtl="0">
              <a:lnSpc>
                <a:spcPct val="80000"/>
              </a:lnSpc>
            </a:pPr>
            <a:endParaRPr lang="en-US" altLang="zh-CN" sz="1600" b="0" dirty="0" smtClean="0">
              <a:solidFill>
                <a:schemeClr val="tx1"/>
              </a:solidFill>
              <a:ea typeface="宋体" pitchFamily="2" charset="-122"/>
            </a:endParaRPr>
          </a:p>
          <a:p>
            <a:pPr lvl="1" algn="just" rtl="0">
              <a:lnSpc>
                <a:spcPct val="80000"/>
              </a:lnSpc>
            </a:pPr>
            <a:r>
              <a:rPr lang="en-US" altLang="zh-CN" sz="1600" b="0" dirty="0" smtClean="0">
                <a:solidFill>
                  <a:srgbClr val="FF0000"/>
                </a:solidFill>
                <a:ea typeface="宋体" pitchFamily="2" charset="-122"/>
              </a:rPr>
              <a:t>Searching</a:t>
            </a:r>
            <a:r>
              <a:rPr lang="en-US" altLang="zh-CN" sz="1600" b="0" dirty="0" smtClean="0">
                <a:solidFill>
                  <a:schemeClr val="tx1"/>
                </a:solidFill>
                <a:ea typeface="宋体" pitchFamily="2" charset="-122"/>
              </a:rPr>
              <a:t> for a particular data item (or record). </a:t>
            </a:r>
          </a:p>
          <a:p>
            <a:pPr lvl="1" algn="just" rtl="0">
              <a:lnSpc>
                <a:spcPct val="80000"/>
              </a:lnSpc>
            </a:pPr>
            <a:endParaRPr lang="en-US" altLang="zh-CN" sz="1600" b="0" dirty="0" smtClean="0">
              <a:solidFill>
                <a:srgbClr val="FF0000"/>
              </a:solidFill>
              <a:ea typeface="宋体" pitchFamily="2" charset="-122"/>
            </a:endParaRPr>
          </a:p>
          <a:p>
            <a:pPr lvl="1" algn="just" rtl="0">
              <a:lnSpc>
                <a:spcPct val="80000"/>
              </a:lnSpc>
            </a:pPr>
            <a:r>
              <a:rPr lang="en-US" altLang="zh-CN" sz="1600" b="0" dirty="0" smtClean="0">
                <a:solidFill>
                  <a:srgbClr val="FF0000"/>
                </a:solidFill>
                <a:ea typeface="宋体" pitchFamily="2" charset="-122"/>
              </a:rPr>
              <a:t>Sorting</a:t>
            </a:r>
            <a:r>
              <a:rPr lang="en-US" altLang="zh-CN" sz="1600" b="0" dirty="0" smtClean="0">
                <a:solidFill>
                  <a:schemeClr val="tx1"/>
                </a:solidFill>
                <a:ea typeface="宋体" pitchFamily="2" charset="-122"/>
              </a:rPr>
              <a:t> </a:t>
            </a:r>
            <a:r>
              <a:rPr lang="en-US" altLang="zh-CN" sz="1600" b="0" dirty="0" smtClean="0">
                <a:solidFill>
                  <a:schemeClr val="tx1"/>
                </a:solidFill>
                <a:ea typeface="宋体" pitchFamily="2" charset="-122"/>
              </a:rPr>
              <a:t>the data. There are many ways to sort data. Simple sorting, Advanced sorting </a:t>
            </a:r>
          </a:p>
          <a:p>
            <a:pPr lvl="1" algn="just" rtl="0">
              <a:lnSpc>
                <a:spcPct val="80000"/>
              </a:lnSpc>
            </a:pPr>
            <a:endParaRPr lang="en-US" altLang="zh-CN" sz="1600" b="0" dirty="0" smtClean="0">
              <a:solidFill>
                <a:srgbClr val="FF0000"/>
              </a:solidFill>
              <a:ea typeface="宋体" pitchFamily="2" charset="-122"/>
            </a:endParaRPr>
          </a:p>
          <a:p>
            <a:pPr lvl="1" algn="just" rtl="0">
              <a:lnSpc>
                <a:spcPct val="80000"/>
              </a:lnSpc>
            </a:pPr>
            <a:r>
              <a:rPr lang="en-US" altLang="zh-CN" sz="1600" b="0" dirty="0" smtClean="0">
                <a:solidFill>
                  <a:srgbClr val="FF0000"/>
                </a:solidFill>
                <a:ea typeface="宋体" pitchFamily="2" charset="-122"/>
              </a:rPr>
              <a:t>Iterating</a:t>
            </a:r>
            <a:r>
              <a:rPr lang="en-US" altLang="zh-CN" sz="1600" b="0" dirty="0" smtClean="0">
                <a:solidFill>
                  <a:schemeClr val="tx1"/>
                </a:solidFill>
                <a:ea typeface="宋体" pitchFamily="2" charset="-122"/>
              </a:rPr>
              <a:t> </a:t>
            </a:r>
            <a:r>
              <a:rPr lang="en-US" altLang="zh-CN" sz="1600" b="0" dirty="0" smtClean="0">
                <a:solidFill>
                  <a:schemeClr val="tx1"/>
                </a:solidFill>
                <a:ea typeface="宋体" pitchFamily="2" charset="-122"/>
              </a:rPr>
              <a:t>through all the items in a data structure. (Visiting each item in turn so as to display it or perform some other action on these items) </a:t>
            </a:r>
          </a:p>
          <a:p>
            <a:pPr algn="just" rtl="0">
              <a:lnSpc>
                <a:spcPct val="80000"/>
              </a:lnSpc>
            </a:pPr>
            <a:endParaRPr lang="en-US" altLang="zh-CN" sz="1600" b="0" dirty="0" smtClean="0">
              <a:solidFill>
                <a:schemeClr val="tx1"/>
              </a:solidFill>
              <a:ea typeface="宋体" pitchFamily="2" charset="-122"/>
            </a:endParaRPr>
          </a:p>
          <a:p>
            <a:pPr algn="just" rtl="0">
              <a:lnSpc>
                <a:spcPct val="80000"/>
              </a:lnSpc>
            </a:pPr>
            <a:endParaRPr lang="en-US" altLang="zh-CN" sz="1600" b="0" dirty="0" smtClean="0">
              <a:solidFill>
                <a:schemeClr val="tx1"/>
              </a:solidFill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4294967295"/>
          </p:nvPr>
        </p:nvSpPr>
        <p:spPr>
          <a:xfrm>
            <a:off x="177800" y="6340475"/>
            <a:ext cx="2541588" cy="330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Company Logo</a:t>
            </a:r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title"/>
          </p:nvPr>
        </p:nvSpPr>
        <p:spPr>
          <a:xfrm>
            <a:off x="1252538" y="214313"/>
            <a:ext cx="7051675" cy="490537"/>
          </a:xfrm>
        </p:spPr>
        <p:txBody>
          <a:bodyPr>
            <a:normAutofit/>
          </a:bodyPr>
          <a:lstStyle/>
          <a:p>
            <a:pPr rtl="0"/>
            <a:r>
              <a:rPr lang="en-US" altLang="zh-CN" sz="2600" dirty="0" smtClean="0">
                <a:ea typeface="宋体" pitchFamily="2" charset="-122"/>
              </a:rPr>
              <a:t>Characteristics of Data Structures</a:t>
            </a:r>
            <a:endParaRPr lang="zh-CN" altLang="en-US" sz="2600" dirty="0" smtClean="0">
              <a:ea typeface="宋体" pitchFamily="2" charset="-122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18661" y="1278950"/>
          <a:ext cx="8507844" cy="466465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562742"/>
                <a:gridCol w="2584710"/>
                <a:gridCol w="1893449"/>
                <a:gridCol w="466943"/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1400" dirty="0" smtClean="0"/>
                        <a:t>Disadvantages</a:t>
                      </a:r>
                      <a:endParaRPr lang="ar-E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dirty="0" smtClean="0"/>
                        <a:t>Advantages</a:t>
                      </a:r>
                      <a:endParaRPr lang="ar-E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dirty="0" smtClean="0"/>
                        <a:t>Data Structure</a:t>
                      </a:r>
                      <a:endParaRPr lang="ar-E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ar-EG" dirty="0"/>
                    </a:p>
                  </a:txBody>
                  <a:tcPr/>
                </a:tc>
              </a:tr>
              <a:tr h="78861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Slow search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Slow deletes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Fixed size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dirty="0"/>
                        <a:t>Quick inserts</a:t>
                      </a:r>
                      <a:br>
                        <a:rPr lang="en-US" sz="1400" dirty="0"/>
                      </a:br>
                      <a:r>
                        <a:rPr lang="en-US" sz="1400" dirty="0"/>
                        <a:t>Fast access if index </a:t>
                      </a:r>
                      <a:r>
                        <a:rPr lang="en-US" sz="1400" dirty="0" smtClean="0"/>
                        <a:t>known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b="1" dirty="0" smtClean="0"/>
                        <a:t>Array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1</a:t>
                      </a:r>
                      <a:endParaRPr lang="ar-EG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Slow inserts</a:t>
                      </a:r>
                      <a:b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Slow deletes</a:t>
                      </a:r>
                      <a:b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Fixed size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Faster search than unsorted array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Ordered Array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2</a:t>
                      </a:r>
                      <a:endParaRPr lang="ar-EG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Slow access to other items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Last-in, first-out </a:t>
                      </a:r>
                      <a:r>
                        <a:rPr lang="en-US" sz="1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LIFO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access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Stack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3</a:t>
                      </a:r>
                      <a:endParaRPr lang="ar-EG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Slow access to other items</a:t>
                      </a:r>
                    </a:p>
                    <a:p>
                      <a:pPr marL="0" algn="ctr" defTabSz="914400" rtl="0" eaLnBrk="1" latinLnBrk="0" hangingPunct="1"/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First-in, first-out </a:t>
                      </a:r>
                      <a:r>
                        <a:rPr lang="en-US" sz="1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FIFO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access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Queue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4</a:t>
                      </a:r>
                      <a:endParaRPr lang="ar-EG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Slow search</a:t>
                      </a:r>
                    </a:p>
                    <a:p>
                      <a:pPr marL="0" algn="ctr" defTabSz="914400" rtl="0" eaLnBrk="1" latinLnBrk="0" hangingPunct="1"/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Quick inserts</a:t>
                      </a:r>
                      <a:b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Quick deletes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Linked List</a:t>
                      </a:r>
                    </a:p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5</a:t>
                      </a:r>
                      <a:endParaRPr lang="ar-EG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Deletion algorithm is complex</a:t>
                      </a:r>
                    </a:p>
                    <a:p>
                      <a:pPr marL="0" algn="ctr" defTabSz="914400" rtl="0" eaLnBrk="1" latinLnBrk="0" hangingPunct="1"/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Quick search</a:t>
                      </a:r>
                      <a:b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Quick inserts</a:t>
                      </a:r>
                      <a:b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Quick deletes</a:t>
                      </a:r>
                      <a:b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(If the tree remains balanced)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Binary Tree</a:t>
                      </a:r>
                    </a:p>
                    <a:p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6</a:t>
                      </a:r>
                      <a:endParaRPr lang="ar-EG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4294967295"/>
          </p:nvPr>
        </p:nvSpPr>
        <p:spPr>
          <a:xfrm>
            <a:off x="177800" y="6340475"/>
            <a:ext cx="2541588" cy="330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Company Logo</a:t>
            </a:r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title"/>
          </p:nvPr>
        </p:nvSpPr>
        <p:spPr>
          <a:xfrm>
            <a:off x="1252538" y="214313"/>
            <a:ext cx="7051675" cy="490537"/>
          </a:xfrm>
        </p:spPr>
        <p:txBody>
          <a:bodyPr>
            <a:normAutofit/>
          </a:bodyPr>
          <a:lstStyle/>
          <a:p>
            <a:pPr rtl="0"/>
            <a:r>
              <a:rPr lang="en-US" altLang="zh-CN" sz="2600" dirty="0" smtClean="0">
                <a:ea typeface="宋体" pitchFamily="2" charset="-122"/>
              </a:rPr>
              <a:t>Characteristics of Data Structures</a:t>
            </a:r>
            <a:endParaRPr lang="zh-CN" altLang="en-US" sz="2600" dirty="0" smtClean="0">
              <a:ea typeface="宋体" pitchFamily="2" charset="-122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32516" y="1043415"/>
          <a:ext cx="8507844" cy="55219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562742"/>
                <a:gridCol w="2584710"/>
                <a:gridCol w="1893449"/>
                <a:gridCol w="466943"/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1400" dirty="0" smtClean="0"/>
                        <a:t>Disadvantages</a:t>
                      </a:r>
                      <a:endParaRPr lang="ar-E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dirty="0" smtClean="0"/>
                        <a:t>Advantages</a:t>
                      </a:r>
                      <a:endParaRPr lang="ar-E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dirty="0" smtClean="0"/>
                        <a:t>Data Structure</a:t>
                      </a:r>
                      <a:endParaRPr lang="ar-E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ar-EG" dirty="0"/>
                    </a:p>
                  </a:txBody>
                  <a:tcPr/>
                </a:tc>
              </a:tr>
              <a:tr h="78861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Complex to implement</a:t>
                      </a:r>
                    </a:p>
                    <a:p>
                      <a:pPr marL="0" algn="ctr" defTabSz="914400" rtl="0" eaLnBrk="1" latinLnBrk="0" hangingPunct="1"/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Quick search</a:t>
                      </a:r>
                      <a:b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Quick inserts</a:t>
                      </a:r>
                      <a:b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Quick deletes</a:t>
                      </a:r>
                      <a:b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(Tree always remains balanced)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Red-Black Tree</a:t>
                      </a:r>
                    </a:p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7</a:t>
                      </a:r>
                      <a:endParaRPr lang="ar-EG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Complex to implement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Quick search</a:t>
                      </a:r>
                      <a:b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Quick inserts</a:t>
                      </a:r>
                      <a:b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Quick deletes</a:t>
                      </a:r>
                      <a:b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(Tree always remains balanced)</a:t>
                      </a:r>
                      <a:b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(Similar trees good for disk storage)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2-3-4 Tree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8</a:t>
                      </a:r>
                      <a:endParaRPr lang="ar-EG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Slow deletes</a:t>
                      </a:r>
                      <a:b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Access slow if key is not known</a:t>
                      </a:r>
                      <a:b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Inefficient memory usage</a:t>
                      </a:r>
                    </a:p>
                    <a:p>
                      <a:pPr marL="0" algn="ctr" defTabSz="914400" rtl="0" eaLnBrk="1" latinLnBrk="0" hangingPunct="1"/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Very fast access if key is known</a:t>
                      </a:r>
                      <a:b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Quick inserts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Hash Table</a:t>
                      </a:r>
                    </a:p>
                    <a:p>
                      <a:pPr marL="0" algn="ctr" defTabSz="914400" rtl="0" eaLnBrk="1" latinLnBrk="0" hangingPunct="1"/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9</a:t>
                      </a:r>
                      <a:endParaRPr lang="ar-EG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Slow access to other items</a:t>
                      </a:r>
                    </a:p>
                    <a:p>
                      <a:pPr marL="0" algn="ctr" defTabSz="914400" rtl="0" eaLnBrk="1" latinLnBrk="0" hangingPunct="1"/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Quick inserts</a:t>
                      </a:r>
                      <a:b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Quick deletes</a:t>
                      </a:r>
                      <a:b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Access to largest 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Heap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10</a:t>
                      </a:r>
                      <a:endParaRPr lang="ar-EG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Some algorithms are slow and very complex</a:t>
                      </a:r>
                    </a:p>
                    <a:p>
                      <a:pPr marL="0" algn="ctr" defTabSz="914400" rtl="0" eaLnBrk="1" latinLnBrk="0" hangingPunct="1"/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Best models real-world situations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Graph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11</a:t>
                      </a:r>
                      <a:endParaRPr lang="ar-EG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492856" y="346361"/>
            <a:ext cx="607859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b="1" i="1" dirty="0" smtClean="0"/>
              <a:t>Cont</a:t>
            </a:r>
            <a:r>
              <a:rPr lang="en-US" dirty="0" smtClean="0"/>
              <a:t>.</a:t>
            </a:r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4294967295"/>
          </p:nvPr>
        </p:nvSpPr>
        <p:spPr>
          <a:xfrm>
            <a:off x="177800" y="6340475"/>
            <a:ext cx="2541588" cy="330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Company Logo</a:t>
            </a:r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title"/>
          </p:nvPr>
        </p:nvSpPr>
        <p:spPr>
          <a:xfrm>
            <a:off x="1252538" y="214313"/>
            <a:ext cx="7051675" cy="490537"/>
          </a:xfrm>
        </p:spPr>
        <p:txBody>
          <a:bodyPr>
            <a:normAutofit/>
          </a:bodyPr>
          <a:lstStyle/>
          <a:p>
            <a:pPr rtl="0"/>
            <a:r>
              <a:rPr lang="en-US" altLang="zh-CN" sz="2600" dirty="0" smtClean="0">
                <a:ea typeface="宋体" pitchFamily="2" charset="-122"/>
              </a:rPr>
              <a:t>A red-black Tree </a:t>
            </a:r>
            <a:endParaRPr lang="zh-CN" altLang="en-US" sz="2600" dirty="0" smtClean="0">
              <a:ea typeface="宋体" pitchFamily="2" charset="-122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5745" y="1440873"/>
            <a:ext cx="825731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600" kern="0" dirty="0" smtClean="0">
                <a:solidFill>
                  <a:schemeClr val="tx1"/>
                </a:solidFill>
                <a:effectLst/>
                <a:latin typeface="+mn-lt"/>
                <a:ea typeface="宋体" pitchFamily="2" charset="-122"/>
              </a:rPr>
              <a:t>A red-black tree is a binary search tree where each node has a color attribute, the value of which is either(</a:t>
            </a:r>
            <a:r>
              <a:rPr lang="en-US" altLang="zh-CN" sz="1600" b="1" kern="0" dirty="0" smtClean="0">
                <a:solidFill>
                  <a:srgbClr val="FF0000"/>
                </a:solidFill>
                <a:effectLst/>
                <a:latin typeface="+mn-lt"/>
                <a:ea typeface="宋体" pitchFamily="2" charset="-122"/>
              </a:rPr>
              <a:t>red</a:t>
            </a:r>
            <a:r>
              <a:rPr lang="en-US" altLang="zh-CN" sz="1600" kern="0" dirty="0" smtClean="0">
                <a:solidFill>
                  <a:schemeClr val="tx1"/>
                </a:solidFill>
                <a:effectLst/>
                <a:latin typeface="+mn-lt"/>
                <a:ea typeface="宋体" pitchFamily="2" charset="-122"/>
              </a:rPr>
              <a:t> or </a:t>
            </a:r>
            <a:r>
              <a:rPr lang="en-US" altLang="zh-CN" sz="1600" b="1" kern="0" dirty="0" smtClean="0">
                <a:solidFill>
                  <a:schemeClr val="tx1"/>
                </a:solidFill>
                <a:effectLst/>
                <a:latin typeface="+mn-lt"/>
                <a:ea typeface="宋体" pitchFamily="2" charset="-122"/>
              </a:rPr>
              <a:t>black</a:t>
            </a:r>
            <a:r>
              <a:rPr lang="en-US" altLang="zh-CN" sz="1600" kern="0" dirty="0" smtClean="0">
                <a:solidFill>
                  <a:schemeClr val="tx1"/>
                </a:solidFill>
                <a:effectLst/>
                <a:latin typeface="+mn-lt"/>
                <a:ea typeface="宋体" pitchFamily="2" charset="-122"/>
              </a:rPr>
              <a:t>).</a:t>
            </a:r>
          </a:p>
          <a:p>
            <a:pPr algn="just"/>
            <a:endParaRPr lang="en-US" altLang="zh-CN" sz="1600" kern="0" dirty="0" smtClean="0">
              <a:solidFill>
                <a:schemeClr val="tx1"/>
              </a:solidFill>
              <a:effectLst/>
              <a:latin typeface="+mn-lt"/>
              <a:ea typeface="宋体" pitchFamily="2" charset="-122"/>
            </a:endParaRPr>
          </a:p>
          <a:p>
            <a:pPr algn="just"/>
            <a:r>
              <a:rPr lang="en-US" altLang="zh-CN" sz="1600" kern="0" dirty="0" smtClean="0">
                <a:solidFill>
                  <a:schemeClr val="tx1"/>
                </a:solidFill>
                <a:effectLst/>
                <a:latin typeface="+mn-lt"/>
                <a:ea typeface="宋体" pitchFamily="2" charset="-122"/>
              </a:rPr>
              <a:t> In addition to the ordinary requirements imposed on binary search trees, the following additional requirements apply to red-black trees:</a:t>
            </a:r>
          </a:p>
          <a:p>
            <a:pPr algn="l"/>
            <a:endParaRPr lang="en-US" altLang="zh-CN" sz="1600" kern="0" dirty="0" smtClean="0">
              <a:solidFill>
                <a:schemeClr val="tx1"/>
              </a:solidFill>
              <a:effectLst/>
              <a:latin typeface="+mn-lt"/>
              <a:ea typeface="宋体" pitchFamily="2" charset="-122"/>
            </a:endParaRPr>
          </a:p>
          <a:p>
            <a:pPr algn="l"/>
            <a:r>
              <a:rPr lang="en-US" altLang="zh-CN" sz="1600" kern="0" dirty="0" smtClean="0">
                <a:solidFill>
                  <a:schemeClr val="tx1"/>
                </a:solidFill>
                <a:effectLst/>
                <a:latin typeface="+mn-lt"/>
                <a:ea typeface="宋体" pitchFamily="2" charset="-122"/>
              </a:rPr>
              <a:t> 1.A node is either red or black.</a:t>
            </a:r>
          </a:p>
          <a:p>
            <a:pPr algn="l"/>
            <a:endParaRPr lang="en-US" altLang="zh-CN" sz="1600" kern="0" dirty="0" smtClean="0">
              <a:solidFill>
                <a:schemeClr val="tx1"/>
              </a:solidFill>
              <a:effectLst/>
              <a:latin typeface="+mn-lt"/>
              <a:ea typeface="宋体" pitchFamily="2" charset="-122"/>
            </a:endParaRPr>
          </a:p>
          <a:p>
            <a:pPr algn="l"/>
            <a:r>
              <a:rPr lang="en-US" altLang="zh-CN" sz="1600" kern="0" dirty="0" smtClean="0">
                <a:solidFill>
                  <a:schemeClr val="tx1"/>
                </a:solidFill>
                <a:effectLst/>
                <a:latin typeface="+mn-lt"/>
                <a:ea typeface="宋体" pitchFamily="2" charset="-122"/>
              </a:rPr>
              <a:t> 2.The root is black. (This rule is sometimes omitted from other definitions. Since the root can always be changed from red to black but not necessarily vice-versa this rule has little effect on analysis.)</a:t>
            </a:r>
          </a:p>
          <a:p>
            <a:pPr algn="l"/>
            <a:endParaRPr lang="en-US" altLang="zh-CN" sz="1600" kern="0" dirty="0" smtClean="0">
              <a:solidFill>
                <a:schemeClr val="tx1"/>
              </a:solidFill>
              <a:effectLst/>
              <a:latin typeface="+mn-lt"/>
              <a:ea typeface="宋体" pitchFamily="2" charset="-122"/>
            </a:endParaRPr>
          </a:p>
          <a:p>
            <a:pPr algn="l"/>
            <a:r>
              <a:rPr lang="en-US" altLang="zh-CN" sz="1600" kern="0" dirty="0" smtClean="0">
                <a:solidFill>
                  <a:schemeClr val="tx1"/>
                </a:solidFill>
                <a:effectLst/>
                <a:latin typeface="+mn-lt"/>
                <a:ea typeface="宋体" pitchFamily="2" charset="-122"/>
              </a:rPr>
              <a:t> 3.All leaves are black.</a:t>
            </a:r>
          </a:p>
          <a:p>
            <a:pPr algn="l"/>
            <a:endParaRPr lang="en-US" altLang="zh-CN" sz="1600" kern="0" dirty="0" smtClean="0">
              <a:solidFill>
                <a:schemeClr val="tx1"/>
              </a:solidFill>
              <a:effectLst/>
              <a:latin typeface="+mn-lt"/>
              <a:ea typeface="宋体" pitchFamily="2" charset="-122"/>
            </a:endParaRPr>
          </a:p>
          <a:p>
            <a:pPr algn="l"/>
            <a:r>
              <a:rPr lang="en-US" altLang="zh-CN" sz="1600" kern="0" dirty="0" smtClean="0">
                <a:solidFill>
                  <a:schemeClr val="tx1"/>
                </a:solidFill>
                <a:effectLst/>
                <a:latin typeface="+mn-lt"/>
                <a:ea typeface="宋体" pitchFamily="2" charset="-122"/>
              </a:rPr>
              <a:t> 4.Both children of every red node are black.</a:t>
            </a:r>
          </a:p>
          <a:p>
            <a:pPr algn="l"/>
            <a:endParaRPr lang="en-US" altLang="zh-CN" sz="1600" kern="0" dirty="0" smtClean="0">
              <a:solidFill>
                <a:schemeClr val="tx1"/>
              </a:solidFill>
              <a:effectLst/>
              <a:latin typeface="+mn-lt"/>
              <a:ea typeface="宋体" pitchFamily="2" charset="-122"/>
            </a:endParaRPr>
          </a:p>
          <a:p>
            <a:pPr algn="l"/>
            <a:r>
              <a:rPr lang="en-US" altLang="zh-CN" sz="1600" kern="0" dirty="0" smtClean="0">
                <a:solidFill>
                  <a:schemeClr val="tx1"/>
                </a:solidFill>
                <a:effectLst/>
                <a:latin typeface="+mn-lt"/>
                <a:ea typeface="宋体" pitchFamily="2" charset="-122"/>
              </a:rPr>
              <a:t> 5.Every simple path from a given node to any of its descendant leaves </a:t>
            </a:r>
          </a:p>
          <a:p>
            <a:pPr algn="l"/>
            <a:r>
              <a:rPr lang="en-US" altLang="zh-CN" sz="1600" kern="0" dirty="0" smtClean="0">
                <a:solidFill>
                  <a:schemeClr val="tx1"/>
                </a:solidFill>
                <a:effectLst/>
                <a:latin typeface="+mn-lt"/>
                <a:ea typeface="宋体" pitchFamily="2" charset="-122"/>
              </a:rPr>
              <a:t>contains the same number of black nodes.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4294967295"/>
          </p:nvPr>
        </p:nvSpPr>
        <p:spPr>
          <a:xfrm>
            <a:off x="177800" y="6340475"/>
            <a:ext cx="2541588" cy="330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Company Logo</a:t>
            </a:r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title"/>
          </p:nvPr>
        </p:nvSpPr>
        <p:spPr>
          <a:xfrm>
            <a:off x="1252538" y="214313"/>
            <a:ext cx="7051675" cy="490537"/>
          </a:xfrm>
        </p:spPr>
        <p:txBody>
          <a:bodyPr>
            <a:normAutofit/>
          </a:bodyPr>
          <a:lstStyle/>
          <a:p>
            <a:pPr rtl="0"/>
            <a:r>
              <a:rPr lang="en-US" altLang="zh-CN" sz="2600" dirty="0" smtClean="0">
                <a:ea typeface="宋体" pitchFamily="2" charset="-122"/>
              </a:rPr>
              <a:t>A red-black Tree Example</a:t>
            </a:r>
            <a:endParaRPr lang="zh-CN" altLang="en-US" sz="2600" dirty="0" smtClean="0">
              <a:ea typeface="宋体" pitchFamily="2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92856" y="346361"/>
            <a:ext cx="607859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b="1" i="1" dirty="0" smtClean="0"/>
              <a:t>Cont</a:t>
            </a:r>
            <a:r>
              <a:rPr lang="en-US" dirty="0" smtClean="0"/>
              <a:t>.</a:t>
            </a:r>
            <a:endParaRPr lang="ar-EG" dirty="0"/>
          </a:p>
        </p:txBody>
      </p:sp>
      <p:pic>
        <p:nvPicPr>
          <p:cNvPr id="6" name="Picture 5" descr="500px-Red-black_tree_example_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109" y="1177241"/>
            <a:ext cx="8595223" cy="41428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4294967295"/>
          </p:nvPr>
        </p:nvSpPr>
        <p:spPr>
          <a:xfrm>
            <a:off x="177800" y="6340475"/>
            <a:ext cx="2541588" cy="330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Company Logo</a:t>
            </a:r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title"/>
          </p:nvPr>
        </p:nvSpPr>
        <p:spPr>
          <a:xfrm>
            <a:off x="1252538" y="214313"/>
            <a:ext cx="7051675" cy="490537"/>
          </a:xfrm>
        </p:spPr>
        <p:txBody>
          <a:bodyPr>
            <a:normAutofit fontScale="90000"/>
          </a:bodyPr>
          <a:lstStyle/>
          <a:p>
            <a:pPr rtl="0"/>
            <a:r>
              <a:rPr lang="en-US" altLang="zh-CN" sz="2900" dirty="0" smtClean="0">
                <a:ea typeface="宋体" pitchFamily="2" charset="-122"/>
              </a:rPr>
              <a:t>Abstract Data Types (ADT)</a:t>
            </a:r>
            <a:endParaRPr lang="zh-CN" altLang="en-US" sz="2900" dirty="0" smtClean="0">
              <a:ea typeface="宋体" pitchFamily="2" charset="-122"/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124696" y="1177639"/>
            <a:ext cx="8839200" cy="5347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just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u"/>
            </a:pPr>
            <a:r>
              <a:rPr lang="en-US" altLang="zh-CN" sz="1600" kern="0" dirty="0" smtClean="0">
                <a:solidFill>
                  <a:schemeClr val="tx1"/>
                </a:solidFill>
                <a:effectLst/>
                <a:latin typeface="+mn-lt"/>
                <a:ea typeface="宋体" pitchFamily="2" charset="-122"/>
              </a:rPr>
              <a:t>An </a:t>
            </a:r>
            <a:r>
              <a:rPr lang="en-US" altLang="zh-CN" sz="1600" kern="0" dirty="0">
                <a:solidFill>
                  <a:schemeClr val="tx1"/>
                </a:solidFill>
                <a:effectLst/>
                <a:latin typeface="+mn-lt"/>
                <a:ea typeface="宋体" pitchFamily="2" charset="-122"/>
              </a:rPr>
              <a:t>Abstract Data Type (ADT) is more a way of looking at a data structure: </a:t>
            </a:r>
            <a:r>
              <a:rPr lang="en-US" altLang="zh-CN" sz="1600" kern="0" dirty="0">
                <a:solidFill>
                  <a:srgbClr val="FF0000"/>
                </a:solidFill>
                <a:effectLst/>
                <a:latin typeface="+mn-lt"/>
                <a:ea typeface="宋体" pitchFamily="2" charset="-122"/>
              </a:rPr>
              <a:t>focusing on </a:t>
            </a:r>
            <a:r>
              <a:rPr lang="en-US" altLang="zh-CN" sz="1600" kern="0" dirty="0">
                <a:solidFill>
                  <a:srgbClr val="0070C0"/>
                </a:solidFill>
                <a:effectLst/>
                <a:latin typeface="+mn-lt"/>
                <a:ea typeface="宋体" pitchFamily="2" charset="-122"/>
              </a:rPr>
              <a:t>what it does </a:t>
            </a:r>
            <a:r>
              <a:rPr lang="en-US" altLang="zh-CN" sz="1600" kern="0" dirty="0">
                <a:solidFill>
                  <a:schemeClr val="tx1"/>
                </a:solidFill>
                <a:effectLst/>
                <a:latin typeface="+mn-lt"/>
                <a:ea typeface="宋体" pitchFamily="2" charset="-122"/>
              </a:rPr>
              <a:t>and </a:t>
            </a:r>
            <a:r>
              <a:rPr lang="en-US" altLang="zh-CN" sz="1600" kern="0" dirty="0">
                <a:solidFill>
                  <a:srgbClr val="FF0000"/>
                </a:solidFill>
                <a:effectLst/>
                <a:latin typeface="+mn-lt"/>
                <a:ea typeface="宋体" pitchFamily="2" charset="-122"/>
              </a:rPr>
              <a:t>ignoring</a:t>
            </a:r>
            <a:r>
              <a:rPr lang="en-US" altLang="zh-CN" sz="1600" kern="0" dirty="0">
                <a:solidFill>
                  <a:schemeClr val="tx1"/>
                </a:solidFill>
                <a:effectLst/>
                <a:latin typeface="+mn-lt"/>
                <a:ea typeface="宋体" pitchFamily="2" charset="-122"/>
              </a:rPr>
              <a:t> </a:t>
            </a:r>
            <a:r>
              <a:rPr lang="en-US" altLang="zh-CN" sz="1600" kern="0" dirty="0">
                <a:solidFill>
                  <a:srgbClr val="0070C0"/>
                </a:solidFill>
                <a:effectLst/>
                <a:latin typeface="+mn-lt"/>
                <a:ea typeface="宋体" pitchFamily="2" charset="-122"/>
              </a:rPr>
              <a:t>how it does its job</a:t>
            </a:r>
            <a:r>
              <a:rPr lang="en-US" altLang="zh-CN" sz="1600" kern="0" dirty="0" smtClean="0">
                <a:solidFill>
                  <a:schemeClr val="tx1"/>
                </a:solidFill>
                <a:effectLst/>
                <a:latin typeface="+mn-lt"/>
                <a:ea typeface="宋体" pitchFamily="2" charset="-122"/>
              </a:rPr>
              <a:t>.</a:t>
            </a:r>
            <a:endParaRPr lang="en-US" altLang="zh-CN" sz="1600" kern="0" dirty="0">
              <a:solidFill>
                <a:schemeClr val="tx1"/>
              </a:solidFill>
              <a:effectLst/>
              <a:latin typeface="+mn-lt"/>
              <a:ea typeface="宋体" pitchFamily="2" charset="-122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 typeface="Wingdings" pitchFamily="2" charset="2"/>
              <a:buChar char="u"/>
              <a:tabLst/>
              <a:defRPr/>
            </a:pPr>
            <a:endParaRPr kumimoji="0" lang="en-US" altLang="zh-CN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342900" lvl="0" indent="-342900" algn="just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u"/>
            </a:pPr>
            <a:r>
              <a:rPr lang="en-US" altLang="zh-CN" sz="1600" kern="0" dirty="0">
                <a:solidFill>
                  <a:schemeClr val="tx1"/>
                </a:solidFill>
                <a:effectLst/>
                <a:latin typeface="+mn-lt"/>
                <a:ea typeface="宋体" pitchFamily="2" charset="-122"/>
              </a:rPr>
              <a:t>A </a:t>
            </a:r>
            <a:r>
              <a:rPr lang="en-US" altLang="zh-CN" sz="1600" kern="0" dirty="0">
                <a:solidFill>
                  <a:srgbClr val="FF0000"/>
                </a:solidFill>
                <a:effectLst/>
                <a:latin typeface="+mn-lt"/>
                <a:ea typeface="宋体" pitchFamily="2" charset="-122"/>
              </a:rPr>
              <a:t>stack</a:t>
            </a:r>
            <a:r>
              <a:rPr lang="en-US" altLang="zh-CN" sz="1600" kern="0" dirty="0">
                <a:solidFill>
                  <a:schemeClr val="tx1"/>
                </a:solidFill>
                <a:effectLst/>
                <a:latin typeface="+mn-lt"/>
                <a:ea typeface="宋体" pitchFamily="2" charset="-122"/>
              </a:rPr>
              <a:t> or a </a:t>
            </a:r>
            <a:r>
              <a:rPr lang="en-US" altLang="zh-CN" sz="1600" kern="0" dirty="0">
                <a:solidFill>
                  <a:srgbClr val="FF0000"/>
                </a:solidFill>
                <a:effectLst/>
                <a:latin typeface="+mn-lt"/>
                <a:ea typeface="宋体" pitchFamily="2" charset="-122"/>
              </a:rPr>
              <a:t>queue</a:t>
            </a:r>
            <a:r>
              <a:rPr lang="en-US" altLang="zh-CN" sz="1600" kern="0" dirty="0">
                <a:solidFill>
                  <a:schemeClr val="tx1"/>
                </a:solidFill>
                <a:effectLst/>
                <a:latin typeface="+mn-lt"/>
                <a:ea typeface="宋体" pitchFamily="2" charset="-122"/>
              </a:rPr>
              <a:t> is an example of an </a:t>
            </a:r>
            <a:r>
              <a:rPr lang="en-US" altLang="zh-CN" sz="1600" kern="0" dirty="0">
                <a:solidFill>
                  <a:srgbClr val="FF0000"/>
                </a:solidFill>
                <a:effectLst/>
                <a:latin typeface="+mn-lt"/>
                <a:ea typeface="宋体" pitchFamily="2" charset="-122"/>
              </a:rPr>
              <a:t>ADT</a:t>
            </a:r>
            <a:r>
              <a:rPr lang="en-US" altLang="zh-CN" sz="1600" kern="0" dirty="0">
                <a:solidFill>
                  <a:schemeClr val="tx1"/>
                </a:solidFill>
                <a:effectLst/>
                <a:latin typeface="+mn-lt"/>
                <a:ea typeface="宋体" pitchFamily="2" charset="-122"/>
              </a:rPr>
              <a:t>. It is important to understand that both stacks and queues can be implemented using </a:t>
            </a:r>
            <a:r>
              <a:rPr lang="en-US" altLang="zh-CN" sz="1600" kern="0" dirty="0" smtClean="0">
                <a:solidFill>
                  <a:schemeClr val="tx1"/>
                </a:solidFill>
                <a:effectLst/>
                <a:latin typeface="+mn-lt"/>
                <a:ea typeface="宋体" pitchFamily="2" charset="-122"/>
              </a:rPr>
              <a:t>an array.</a:t>
            </a:r>
          </a:p>
          <a:p>
            <a:pPr marL="342900" lvl="0" indent="-342900" algn="just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</a:pPr>
            <a:endParaRPr lang="en-US" altLang="zh-CN" sz="1600" kern="0" dirty="0" smtClean="0">
              <a:solidFill>
                <a:schemeClr val="tx1"/>
              </a:solidFill>
              <a:effectLst/>
              <a:latin typeface="+mn-lt"/>
              <a:ea typeface="宋体" pitchFamily="2" charset="-122"/>
            </a:endParaRPr>
          </a:p>
          <a:p>
            <a:pPr marL="342900" lvl="0" indent="-342900" algn="just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u"/>
            </a:pPr>
            <a:r>
              <a:rPr lang="en-US" altLang="zh-CN" sz="1600" kern="0" dirty="0" smtClean="0">
                <a:solidFill>
                  <a:schemeClr val="tx1"/>
                </a:solidFill>
                <a:effectLst/>
                <a:latin typeface="+mn-lt"/>
                <a:ea typeface="宋体" pitchFamily="2" charset="-122"/>
              </a:rPr>
              <a:t>It is also possible to implement stacks and queues using a linked list. </a:t>
            </a:r>
            <a:r>
              <a:rPr lang="en-US" altLang="zh-CN" sz="1600" kern="0" dirty="0">
                <a:solidFill>
                  <a:schemeClr val="tx1"/>
                </a:solidFill>
                <a:effectLst/>
                <a:latin typeface="+mn-lt"/>
                <a:ea typeface="宋体" pitchFamily="2" charset="-122"/>
              </a:rPr>
              <a:t>This demonstrates the "abstract" nature of stacks and queues: how they can be considered separately from their implementation. </a:t>
            </a:r>
            <a:endParaRPr lang="en-US" altLang="zh-CN" sz="1600" kern="0" dirty="0" smtClean="0">
              <a:solidFill>
                <a:schemeClr val="tx1"/>
              </a:solidFill>
              <a:effectLst/>
              <a:latin typeface="+mn-lt"/>
              <a:ea typeface="宋体" pitchFamily="2" charset="-122"/>
            </a:endParaRPr>
          </a:p>
          <a:p>
            <a:pPr marL="342900" lvl="0" indent="-342900" algn="just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u"/>
            </a:pPr>
            <a:endParaRPr lang="en-US" altLang="zh-CN" sz="1600" kern="0" dirty="0">
              <a:solidFill>
                <a:schemeClr val="tx1"/>
              </a:solidFill>
              <a:effectLst/>
              <a:latin typeface="+mn-lt"/>
              <a:ea typeface="宋体" pitchFamily="2" charset="-122"/>
            </a:endParaRPr>
          </a:p>
          <a:p>
            <a:pPr marL="342900" lvl="0" indent="-342900" algn="just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u"/>
            </a:pPr>
            <a:r>
              <a:rPr lang="en-US" altLang="zh-CN" sz="1600" kern="0" dirty="0">
                <a:solidFill>
                  <a:schemeClr val="tx1"/>
                </a:solidFill>
                <a:effectLst/>
                <a:latin typeface="+mn-lt"/>
                <a:ea typeface="宋体" pitchFamily="2" charset="-122"/>
              </a:rPr>
              <a:t>To best describe the term Abstract Data Type, it is best to break the term down into "</a:t>
            </a:r>
            <a:r>
              <a:rPr lang="en-US" altLang="zh-CN" sz="1600" kern="0" dirty="0">
                <a:solidFill>
                  <a:srgbClr val="FF0000"/>
                </a:solidFill>
                <a:effectLst/>
                <a:latin typeface="+mn-lt"/>
                <a:ea typeface="宋体" pitchFamily="2" charset="-122"/>
              </a:rPr>
              <a:t>data type</a:t>
            </a:r>
            <a:r>
              <a:rPr lang="en-US" altLang="zh-CN" sz="1600" kern="0" dirty="0">
                <a:solidFill>
                  <a:schemeClr val="tx1"/>
                </a:solidFill>
                <a:effectLst/>
                <a:latin typeface="+mn-lt"/>
                <a:ea typeface="宋体" pitchFamily="2" charset="-122"/>
              </a:rPr>
              <a:t>" and then "</a:t>
            </a:r>
            <a:r>
              <a:rPr lang="en-US" altLang="zh-CN" sz="1600" kern="0" dirty="0">
                <a:solidFill>
                  <a:srgbClr val="FF0000"/>
                </a:solidFill>
                <a:effectLst/>
                <a:latin typeface="+mn-lt"/>
                <a:ea typeface="宋体" pitchFamily="2" charset="-122"/>
              </a:rPr>
              <a:t>abstract</a:t>
            </a:r>
            <a:r>
              <a:rPr lang="en-US" altLang="zh-CN" sz="1600" kern="0" dirty="0">
                <a:solidFill>
                  <a:schemeClr val="tx1"/>
                </a:solidFill>
                <a:effectLst/>
                <a:latin typeface="+mn-lt"/>
                <a:ea typeface="宋体" pitchFamily="2" charset="-122"/>
              </a:rPr>
              <a:t>".</a:t>
            </a:r>
          </a:p>
          <a:p>
            <a:pPr marL="342900" lvl="0" indent="-342900" algn="just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u"/>
            </a:pPr>
            <a:endParaRPr lang="en-US" altLang="zh-CN" sz="1600" kern="0" dirty="0">
              <a:solidFill>
                <a:schemeClr val="tx1"/>
              </a:solidFill>
              <a:effectLst/>
              <a:latin typeface="+mn-lt"/>
              <a:ea typeface="宋体" pitchFamily="2" charset="-122"/>
            </a:endParaRP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u"/>
            </a:pPr>
            <a:r>
              <a:rPr lang="en-US" altLang="zh-CN" sz="1600" kern="0" dirty="0">
                <a:solidFill>
                  <a:srgbClr val="FF0000"/>
                </a:solidFill>
                <a:effectLst/>
                <a:latin typeface="+mn-lt"/>
                <a:ea typeface="宋体" pitchFamily="2" charset="-122"/>
              </a:rPr>
              <a:t>data type</a:t>
            </a:r>
            <a:r>
              <a:rPr lang="en-US" altLang="zh-CN" sz="1600" kern="0" dirty="0">
                <a:solidFill>
                  <a:schemeClr val="tx1"/>
                </a:solidFill>
                <a:effectLst/>
                <a:latin typeface="+mn-lt"/>
                <a:ea typeface="宋体" pitchFamily="2" charset="-122"/>
              </a:rPr>
              <a:t>: a data item with certain characteristics and the permissible operations on that data. An </a:t>
            </a:r>
            <a:r>
              <a:rPr lang="en-US" altLang="zh-CN" sz="1600" kern="0" dirty="0" smtClean="0">
                <a:solidFill>
                  <a:schemeClr val="tx1"/>
                </a:solidFill>
                <a:effectLst/>
                <a:latin typeface="+mn-lt"/>
                <a:ea typeface="宋体" pitchFamily="2" charset="-122"/>
              </a:rPr>
              <a:t>“int”, </a:t>
            </a:r>
            <a:r>
              <a:rPr lang="en-US" altLang="zh-CN" sz="1600" kern="0" dirty="0">
                <a:solidFill>
                  <a:schemeClr val="tx1"/>
                </a:solidFill>
                <a:effectLst/>
                <a:latin typeface="+mn-lt"/>
                <a:ea typeface="宋体" pitchFamily="2" charset="-122"/>
              </a:rPr>
              <a:t>for example, can contain any whole-number </a:t>
            </a:r>
            <a:r>
              <a:rPr lang="en-US" altLang="zh-CN" sz="1600" kern="0" dirty="0" smtClean="0">
                <a:solidFill>
                  <a:schemeClr val="tx1"/>
                </a:solidFill>
                <a:effectLst/>
                <a:latin typeface="+mn-lt"/>
                <a:ea typeface="宋体" pitchFamily="2" charset="-122"/>
              </a:rPr>
              <a:t>value. </a:t>
            </a:r>
            <a:r>
              <a:rPr lang="en-US" altLang="zh-CN" sz="1600" kern="0" dirty="0">
                <a:solidFill>
                  <a:schemeClr val="tx1"/>
                </a:solidFill>
                <a:effectLst/>
                <a:latin typeface="+mn-lt"/>
                <a:ea typeface="宋体" pitchFamily="2" charset="-122"/>
              </a:rPr>
              <a:t>It can also be used with the operators +, -, *, and /. </a:t>
            </a:r>
            <a:r>
              <a:rPr lang="en-US" altLang="zh-CN" sz="1600" kern="0" dirty="0" smtClean="0">
                <a:solidFill>
                  <a:schemeClr val="tx1"/>
                </a:solidFill>
                <a:effectLst/>
                <a:latin typeface="+mn-lt"/>
                <a:ea typeface="宋体" pitchFamily="2" charset="-122"/>
              </a:rPr>
              <a:t>understanding </a:t>
            </a:r>
            <a:r>
              <a:rPr lang="en-US" altLang="zh-CN" sz="1600" kern="0" dirty="0">
                <a:solidFill>
                  <a:schemeClr val="tx1"/>
                </a:solidFill>
                <a:effectLst/>
                <a:latin typeface="+mn-lt"/>
                <a:ea typeface="宋体" pitchFamily="2" charset="-122"/>
              </a:rPr>
              <a:t>the type means understanding what operations can be performed on it. </a:t>
            </a: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u"/>
            </a:pPr>
            <a:endParaRPr lang="en-US" sz="1600" b="1" dirty="0" smtClean="0"/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u"/>
            </a:pPr>
            <a:r>
              <a:rPr lang="en-US" altLang="zh-CN" sz="1600" kern="0" dirty="0">
                <a:solidFill>
                  <a:srgbClr val="FF0000"/>
                </a:solidFill>
                <a:effectLst/>
                <a:latin typeface="+mn-lt"/>
                <a:ea typeface="宋体" pitchFamily="2" charset="-122"/>
              </a:rPr>
              <a:t>Abstract: </a:t>
            </a:r>
            <a:r>
              <a:rPr lang="en-US" altLang="zh-CN" sz="1600" kern="0" dirty="0">
                <a:solidFill>
                  <a:schemeClr val="tx1"/>
                </a:solidFill>
                <a:effectLst/>
                <a:latin typeface="+mn-lt"/>
                <a:ea typeface="宋体" pitchFamily="2" charset="-122"/>
              </a:rPr>
              <a:t>The word abstract in our context stands for "considered apart from the detailed specifications or implementation“. Consider for example the stack class. The end user knows that </a:t>
            </a:r>
            <a:r>
              <a:rPr lang="en-US" altLang="zh-CN" sz="1600" kern="0" dirty="0">
                <a:solidFill>
                  <a:srgbClr val="0070C0"/>
                </a:solidFill>
                <a:effectLst/>
                <a:latin typeface="+mn-lt"/>
                <a:ea typeface="宋体" pitchFamily="2" charset="-122"/>
              </a:rPr>
              <a:t>push() and pop() </a:t>
            </a:r>
            <a:r>
              <a:rPr lang="en-US" altLang="zh-CN" sz="1600" kern="0" dirty="0">
                <a:solidFill>
                  <a:schemeClr val="tx1"/>
                </a:solidFill>
                <a:effectLst/>
                <a:latin typeface="+mn-lt"/>
                <a:ea typeface="宋体" pitchFamily="2" charset="-122"/>
              </a:rPr>
              <a:t>(</a:t>
            </a:r>
            <a:r>
              <a:rPr lang="en-US" altLang="zh-CN" sz="1600" kern="0" dirty="0" err="1">
                <a:solidFill>
                  <a:schemeClr val="tx1"/>
                </a:solidFill>
                <a:effectLst/>
                <a:latin typeface="+mn-lt"/>
                <a:ea typeface="宋体" pitchFamily="2" charset="-122"/>
              </a:rPr>
              <a:t>amoung</a:t>
            </a:r>
            <a:r>
              <a:rPr lang="en-US" altLang="zh-CN" sz="1600" kern="0" dirty="0">
                <a:solidFill>
                  <a:schemeClr val="tx1"/>
                </a:solidFill>
                <a:effectLst/>
                <a:latin typeface="+mn-lt"/>
                <a:ea typeface="宋体" pitchFamily="2" charset="-122"/>
              </a:rPr>
              <a:t> other similar methods) exist and how they work. The user doesn't and shouldn't have to know how push() and pop() work, or whether data is stored in an array, a linked list, or some other data structure like a tree. </a:t>
            </a: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u"/>
            </a:pPr>
            <a:endParaRPr lang="en-US" altLang="zh-CN" sz="1600" kern="0" dirty="0">
              <a:solidFill>
                <a:schemeClr val="tx1"/>
              </a:solidFill>
              <a:effectLst/>
              <a:latin typeface="+mn-lt"/>
              <a:ea typeface="宋体" pitchFamily="2" charset="-122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 typeface="Wingdings" pitchFamily="2" charset="2"/>
              <a:buChar char="u"/>
              <a:tabLst/>
              <a:defRPr/>
            </a:pPr>
            <a:endParaRPr kumimoji="0" lang="en-US" altLang="zh-CN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 typeface="Wingdings" pitchFamily="2" charset="2"/>
              <a:buChar char="u"/>
              <a:tabLst/>
              <a:defRPr/>
            </a:pPr>
            <a:endParaRPr kumimoji="0" lang="en-US" altLang="zh-CN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 typeface="Wingdings" pitchFamily="2" charset="2"/>
              <a:buChar char="u"/>
              <a:tabLst/>
              <a:defRPr/>
            </a:pPr>
            <a:endParaRPr kumimoji="0" lang="en-US" altLang="zh-CN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usiness2">
  <a:themeElements>
    <a:clrScheme name="business5 1">
      <a:dk1>
        <a:srgbClr val="4D4D4D"/>
      </a:dk1>
      <a:lt1>
        <a:srgbClr val="FFFFFF"/>
      </a:lt1>
      <a:dk2>
        <a:srgbClr val="F2EF62"/>
      </a:dk2>
      <a:lt2>
        <a:srgbClr val="DDDDDD"/>
      </a:lt2>
      <a:accent1>
        <a:srgbClr val="8FAD2F"/>
      </a:accent1>
      <a:accent2>
        <a:srgbClr val="DBE8B2"/>
      </a:accent2>
      <a:accent3>
        <a:srgbClr val="FFFFFF"/>
      </a:accent3>
      <a:accent4>
        <a:srgbClr val="404040"/>
      </a:accent4>
      <a:accent5>
        <a:srgbClr val="C6D3AD"/>
      </a:accent5>
      <a:accent6>
        <a:srgbClr val="C6D2A1"/>
      </a:accent6>
      <a:hlink>
        <a:srgbClr val="BAD16F"/>
      </a:hlink>
      <a:folHlink>
        <a:srgbClr val="507800"/>
      </a:folHlink>
    </a:clrScheme>
    <a:fontScheme name="business5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ea typeface="Gulim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ea typeface="Gulim" pitchFamily="34" charset="-127"/>
          </a:defRPr>
        </a:defPPr>
      </a:lstStyle>
    </a:lnDef>
  </a:objectDefaults>
  <a:extraClrSchemeLst>
    <a:extraClrScheme>
      <a:clrScheme name="business5 1">
        <a:dk1>
          <a:srgbClr val="4D4D4D"/>
        </a:dk1>
        <a:lt1>
          <a:srgbClr val="FFFFFF"/>
        </a:lt1>
        <a:dk2>
          <a:srgbClr val="F2EF62"/>
        </a:dk2>
        <a:lt2>
          <a:srgbClr val="DDDDDD"/>
        </a:lt2>
        <a:accent1>
          <a:srgbClr val="8FAD2F"/>
        </a:accent1>
        <a:accent2>
          <a:srgbClr val="DBE8B2"/>
        </a:accent2>
        <a:accent3>
          <a:srgbClr val="FFFFFF"/>
        </a:accent3>
        <a:accent4>
          <a:srgbClr val="404040"/>
        </a:accent4>
        <a:accent5>
          <a:srgbClr val="C6D3AD"/>
        </a:accent5>
        <a:accent6>
          <a:srgbClr val="C6D2A1"/>
        </a:accent6>
        <a:hlink>
          <a:srgbClr val="BAD16F"/>
        </a:hlink>
        <a:folHlink>
          <a:srgbClr val="507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5 2">
        <a:dk1>
          <a:srgbClr val="4D4D4D"/>
        </a:dk1>
        <a:lt1>
          <a:srgbClr val="FFFFFF"/>
        </a:lt1>
        <a:dk2>
          <a:srgbClr val="F4D18A"/>
        </a:dk2>
        <a:lt2>
          <a:srgbClr val="DDDDDD"/>
        </a:lt2>
        <a:accent1>
          <a:srgbClr val="B99633"/>
        </a:accent1>
        <a:accent2>
          <a:srgbClr val="EDE5D1"/>
        </a:accent2>
        <a:accent3>
          <a:srgbClr val="FFFFFF"/>
        </a:accent3>
        <a:accent4>
          <a:srgbClr val="404040"/>
        </a:accent4>
        <a:accent5>
          <a:srgbClr val="D9C9AD"/>
        </a:accent5>
        <a:accent6>
          <a:srgbClr val="D7CFBD"/>
        </a:accent6>
        <a:hlink>
          <a:srgbClr val="DAC896"/>
        </a:hlink>
        <a:folHlink>
          <a:srgbClr val="7761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5 3">
        <a:dk1>
          <a:srgbClr val="4D4D4D"/>
        </a:dk1>
        <a:lt1>
          <a:srgbClr val="FFFFFF"/>
        </a:lt1>
        <a:dk2>
          <a:srgbClr val="61C2F3"/>
        </a:dk2>
        <a:lt2>
          <a:srgbClr val="DDDDDD"/>
        </a:lt2>
        <a:accent1>
          <a:srgbClr val="5968D7"/>
        </a:accent1>
        <a:accent2>
          <a:srgbClr val="BECDEA"/>
        </a:accent2>
        <a:accent3>
          <a:srgbClr val="FFFFFF"/>
        </a:accent3>
        <a:accent4>
          <a:srgbClr val="404040"/>
        </a:accent4>
        <a:accent5>
          <a:srgbClr val="B5B9E8"/>
        </a:accent5>
        <a:accent6>
          <a:srgbClr val="ACBAD4"/>
        </a:accent6>
        <a:hlink>
          <a:srgbClr val="93A8EB"/>
        </a:hlink>
        <a:folHlink>
          <a:srgbClr val="1300A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Business2</Template>
  <TotalTime>231</TotalTime>
  <Words>779</Words>
  <Application>Microsoft PowerPoint</Application>
  <PresentationFormat>On-screen Show (4:3)</PresentationFormat>
  <Paragraphs>132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Business2</vt:lpstr>
      <vt:lpstr>Introduction to Data Structures</vt:lpstr>
      <vt:lpstr>Agenda</vt:lpstr>
      <vt:lpstr>Data Structures</vt:lpstr>
      <vt:lpstr>Algorithms</vt:lpstr>
      <vt:lpstr>Characteristics of Data Structures</vt:lpstr>
      <vt:lpstr>Characteristics of Data Structures</vt:lpstr>
      <vt:lpstr>A red-black Tree </vt:lpstr>
      <vt:lpstr>A red-black Tree Example</vt:lpstr>
      <vt:lpstr>Abstract Data Types (ADT)</vt:lpstr>
      <vt:lpstr>General form of any Data structure</vt:lpstr>
      <vt:lpstr>Thank you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Wondershare DemoCreator </dc:title>
  <dc:subject>Business PowerPoint Template</dc:subject>
  <dc:creator>Mohamed Taha</dc:creator>
  <cp:keywords>Business PowerPoint Template</cp:keywords>
  <dc:description>Copyright © Wondershare Software Co., Ltd. All Rights Reserved.</dc:description>
  <cp:lastModifiedBy>Mohamed Taha</cp:lastModifiedBy>
  <cp:revision>39</cp:revision>
  <dcterms:created xsi:type="dcterms:W3CDTF">2010-09-25T11:13:32Z</dcterms:created>
  <dcterms:modified xsi:type="dcterms:W3CDTF">2010-09-26T09:36:10Z</dcterms:modified>
  <cp:category>Business</cp:category>
</cp:coreProperties>
</file>